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4" r:id="rId7"/>
    <p:sldId id="265" r:id="rId8"/>
    <p:sldId id="260" r:id="rId9"/>
    <p:sldId id="262" r:id="rId10"/>
    <p:sldId id="267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50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C9E9ADA-F32F-4A65-B67C-233E098EC882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3FD5029-708A-4272-B234-9CE8EED7077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ub.cyworld.com/roboticslab" TargetMode="External"/><Relationship Id="rId2" Type="http://schemas.openxmlformats.org/officeDocument/2006/relationships/hyperlink" Target="https://github.com/DongKwangLee/2017-01-23-UNO-lec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6.png"/><Relationship Id="rId18" Type="http://schemas.openxmlformats.org/officeDocument/2006/relationships/image" Target="../media/image60.jpeg"/><Relationship Id="rId26" Type="http://schemas.openxmlformats.org/officeDocument/2006/relationships/image" Target="../media/image67.jpeg"/><Relationship Id="rId39" Type="http://schemas.openxmlformats.org/officeDocument/2006/relationships/image" Target="../media/image80.jpeg"/><Relationship Id="rId3" Type="http://schemas.microsoft.com/office/2007/relationships/hdphoto" Target="../media/hdphoto1.wdp"/><Relationship Id="rId21" Type="http://schemas.openxmlformats.org/officeDocument/2006/relationships/image" Target="../media/image63.jpeg"/><Relationship Id="rId34" Type="http://schemas.openxmlformats.org/officeDocument/2006/relationships/image" Target="../media/image75.jpeg"/><Relationship Id="rId42" Type="http://schemas.openxmlformats.org/officeDocument/2006/relationships/image" Target="../media/image83.jpeg"/><Relationship Id="rId7" Type="http://schemas.microsoft.com/office/2007/relationships/hdphoto" Target="../media/hdphoto3.wdp"/><Relationship Id="rId12" Type="http://schemas.microsoft.com/office/2007/relationships/hdphoto" Target="../media/hdphoto4.wdp"/><Relationship Id="rId17" Type="http://schemas.openxmlformats.org/officeDocument/2006/relationships/image" Target="../media/image59.jpeg"/><Relationship Id="rId25" Type="http://schemas.microsoft.com/office/2007/relationships/hdphoto" Target="../media/hdphoto6.wdp"/><Relationship Id="rId33" Type="http://schemas.openxmlformats.org/officeDocument/2006/relationships/image" Target="../media/image74.jpeg"/><Relationship Id="rId38" Type="http://schemas.openxmlformats.org/officeDocument/2006/relationships/image" Target="../media/image79.jpeg"/><Relationship Id="rId46" Type="http://schemas.openxmlformats.org/officeDocument/2006/relationships/image" Target="../media/image86.jpeg"/><Relationship Id="rId2" Type="http://schemas.openxmlformats.org/officeDocument/2006/relationships/image" Target="../media/image49.png"/><Relationship Id="rId16" Type="http://schemas.openxmlformats.org/officeDocument/2006/relationships/image" Target="../media/image58.jpeg"/><Relationship Id="rId20" Type="http://schemas.openxmlformats.org/officeDocument/2006/relationships/image" Target="../media/image62.jpeg"/><Relationship Id="rId29" Type="http://schemas.openxmlformats.org/officeDocument/2006/relationships/image" Target="../media/image70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32" Type="http://schemas.openxmlformats.org/officeDocument/2006/relationships/image" Target="../media/image73.jpeg"/><Relationship Id="rId37" Type="http://schemas.openxmlformats.org/officeDocument/2006/relationships/image" Target="../media/image78.jpeg"/><Relationship Id="rId40" Type="http://schemas.openxmlformats.org/officeDocument/2006/relationships/image" Target="../media/image81.jpeg"/><Relationship Id="rId45" Type="http://schemas.microsoft.com/office/2007/relationships/hdphoto" Target="../media/hdphoto7.wdp"/><Relationship Id="rId5" Type="http://schemas.microsoft.com/office/2007/relationships/hdphoto" Target="../media/hdphoto2.wdp"/><Relationship Id="rId15" Type="http://schemas.openxmlformats.org/officeDocument/2006/relationships/image" Target="../media/image57.png"/><Relationship Id="rId23" Type="http://schemas.openxmlformats.org/officeDocument/2006/relationships/image" Target="../media/image65.jpeg"/><Relationship Id="rId28" Type="http://schemas.openxmlformats.org/officeDocument/2006/relationships/image" Target="../media/image69.png"/><Relationship Id="rId36" Type="http://schemas.openxmlformats.org/officeDocument/2006/relationships/image" Target="../media/image77.jpeg"/><Relationship Id="rId10" Type="http://schemas.openxmlformats.org/officeDocument/2006/relationships/image" Target="../media/image54.png"/><Relationship Id="rId19" Type="http://schemas.openxmlformats.org/officeDocument/2006/relationships/image" Target="../media/image61.jpeg"/><Relationship Id="rId31" Type="http://schemas.openxmlformats.org/officeDocument/2006/relationships/image" Target="../media/image72.png"/><Relationship Id="rId44" Type="http://schemas.openxmlformats.org/officeDocument/2006/relationships/image" Target="../media/image85.png"/><Relationship Id="rId4" Type="http://schemas.openxmlformats.org/officeDocument/2006/relationships/image" Target="../media/image50.png"/><Relationship Id="rId9" Type="http://schemas.openxmlformats.org/officeDocument/2006/relationships/image" Target="../media/image53.jpeg"/><Relationship Id="rId14" Type="http://schemas.microsoft.com/office/2007/relationships/hdphoto" Target="../media/hdphoto5.wdp"/><Relationship Id="rId22" Type="http://schemas.openxmlformats.org/officeDocument/2006/relationships/image" Target="../media/image64.jpeg"/><Relationship Id="rId27" Type="http://schemas.openxmlformats.org/officeDocument/2006/relationships/image" Target="../media/image68.jpeg"/><Relationship Id="rId30" Type="http://schemas.openxmlformats.org/officeDocument/2006/relationships/image" Target="../media/image71.png"/><Relationship Id="rId35" Type="http://schemas.openxmlformats.org/officeDocument/2006/relationships/image" Target="../media/image76.jpeg"/><Relationship Id="rId43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RFID&#51208;&#45824;&#51340;&#54364;&#51064;&#49885;&#47196;&#48391;.AVI" TargetMode="Externa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jpeg"/><Relationship Id="rId12" Type="http://schemas.openxmlformats.org/officeDocument/2006/relationships/hyperlink" Target="&#50577;&#49552;&#48520;&#44396;&#51109;&#50528;&#51064;&#51012;&#50948;&#54620;&#53412;&#48372;&#46300;&#47560;&#50864;&#49828;.wmv" TargetMode="External"/><Relationship Id="rId17" Type="http://schemas.openxmlformats.org/officeDocument/2006/relationships/image" Target="../media/image25.jpeg"/><Relationship Id="rId2" Type="http://schemas.openxmlformats.org/officeDocument/2006/relationships/hyperlink" Target="2&#47452;&#47784;&#48148;&#51068;&#51088;&#49464;&#51228;&#50612;&#50672;&#44396;.avi" TargetMode="External"/><Relationship Id="rId16" Type="http://schemas.openxmlformats.org/officeDocument/2006/relationships/hyperlink" Target="&#51088;&#50976;&#48512;&#47928;-&#54620;&#44397;&#49328;&#50629;&#44592;&#49696;&#45824;-&#50684;&#47928;&#51652;_&#51060;&#51116;&#50864;_&#51109;&#54840;&#51652;_&#51312;&#54788;&#51652;.wm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44228;&#45800;.wmv" TargetMode="External"/><Relationship Id="rId11" Type="http://schemas.openxmlformats.org/officeDocument/2006/relationships/image" Target="../media/image22.jpeg"/><Relationship Id="rId5" Type="http://schemas.openxmlformats.org/officeDocument/2006/relationships/image" Target="../media/image19.jpeg"/><Relationship Id="rId15" Type="http://schemas.openxmlformats.org/officeDocument/2006/relationships/image" Target="../media/image24.jpeg"/><Relationship Id="rId10" Type="http://schemas.openxmlformats.org/officeDocument/2006/relationships/hyperlink" Target="&#51088;&#50976;&#48512;&#47928;-&#54620;&#44397;&#49328;&#50629;&#44592;&#49696;&#45824;-&#44053;&#49888;&#54785;_&#52380;&#51221;&#48393;%20.wmv" TargetMode="External"/><Relationship Id="rId4" Type="http://schemas.openxmlformats.org/officeDocument/2006/relationships/hyperlink" Target="HRI.wmv" TargetMode="External"/><Relationship Id="rId9" Type="http://schemas.openxmlformats.org/officeDocument/2006/relationships/image" Target="../media/image21.jpeg"/><Relationship Id="rId14" Type="http://schemas.openxmlformats.org/officeDocument/2006/relationships/hyperlink" Target="&#51204;&#46020;&#52769;&#51221;&#47196;&#48391;1&#52264;_&#44396;&#46041;&#46041;&#50689;&#49345;.sw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1.png"/><Relationship Id="rId3" Type="http://schemas.openxmlformats.org/officeDocument/2006/relationships/hyperlink" Target="&#48317;&#47732;&#52397;&#49548;&#47196;&#48391;.wmv" TargetMode="External"/><Relationship Id="rId7" Type="http://schemas.openxmlformats.org/officeDocument/2006/relationships/hyperlink" Target="&#48716;&#46377;&#50976;&#47532;&#52285;&#44288;&#47532;&#47196;&#48391;3.avi" TargetMode="External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hyperlink" Target="&#54217;&#48372;.mpg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eg"/><Relationship Id="rId11" Type="http://schemas.openxmlformats.org/officeDocument/2006/relationships/oleObject" Target="../embeddings/oleObject1.bin"/><Relationship Id="rId5" Type="http://schemas.openxmlformats.org/officeDocument/2006/relationships/hyperlink" Target="&#53468;&#50577;&#44305;&#44288;&#47532;&#47196;&#48391;2&#52264;.avi" TargetMode="External"/><Relationship Id="rId15" Type="http://schemas.openxmlformats.org/officeDocument/2006/relationships/hyperlink" Target="&#54252;&#48373;.mpg" TargetMode="External"/><Relationship Id="rId10" Type="http://schemas.openxmlformats.org/officeDocument/2006/relationships/image" Target="../media/image30.jpeg"/><Relationship Id="rId4" Type="http://schemas.openxmlformats.org/officeDocument/2006/relationships/image" Target="../media/image27.jpeg"/><Relationship Id="rId9" Type="http://schemas.openxmlformats.org/officeDocument/2006/relationships/hyperlink" Target="&#49892;&#51228;&#49549;&#48372;.wmv" TargetMode="External"/><Relationship Id="rId14" Type="http://schemas.openxmlformats.org/officeDocument/2006/relationships/hyperlink" Target="&#49549;&#48372;.mp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&#48372;&#54665;&#48372;&#51312;&#47196;&#48391;4&#52264;_&#44396;&#46041;.wmv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12" Type="http://schemas.openxmlformats.org/officeDocument/2006/relationships/hyperlink" Target="&#45733;&#46041;&#54805;&#48372;&#54665;&#46020;&#50864;&#48120;2010.avi" TargetMode="External"/><Relationship Id="rId2" Type="http://schemas.openxmlformats.org/officeDocument/2006/relationships/hyperlink" Target="&#48372;&#54665;&#48372;&#51312;&#47196;&#48391;1&#52264;_&#54924;&#54588;.wm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48372;&#54665;&#48372;&#51312;&#47196;&#48391;3&#52264;_&#44396;&#46041;.wmv" TargetMode="External"/><Relationship Id="rId11" Type="http://schemas.openxmlformats.org/officeDocument/2006/relationships/image" Target="../media/image36.jpeg"/><Relationship Id="rId5" Type="http://schemas.openxmlformats.org/officeDocument/2006/relationships/image" Target="../media/image33.jpeg"/><Relationship Id="rId15" Type="http://schemas.openxmlformats.org/officeDocument/2006/relationships/image" Target="../media/image38.jpeg"/><Relationship Id="rId10" Type="http://schemas.openxmlformats.org/officeDocument/2006/relationships/hyperlink" Target="&#45733;&#46041;&#54805;&#48372;&#54665;&#46020;&#50864;&#48120;2009.avi" TargetMode="External"/><Relationship Id="rId4" Type="http://schemas.openxmlformats.org/officeDocument/2006/relationships/hyperlink" Target="&#48372;&#54665;&#48372;&#51312;&#47196;&#48391;2&#52264;_&#53553;&#44537;&#48373;.avi" TargetMode="External"/><Relationship Id="rId9" Type="http://schemas.openxmlformats.org/officeDocument/2006/relationships/image" Target="../media/image35.jpeg"/><Relationship Id="rId14" Type="http://schemas.openxmlformats.org/officeDocument/2006/relationships/hyperlink" Target="&#45733;&#46041;&#54805;&#48372;&#54665;&#46020;&#50864;&#48120;2011.avi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2674074"/>
            <a:ext cx="89644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ko-KR" altLang="en-US" sz="1600" dirty="0" smtClean="0"/>
              <a:t>좌우명 </a:t>
            </a:r>
            <a:r>
              <a:rPr lang="en-US" altLang="ko-KR" sz="1600" dirty="0"/>
              <a:t>: </a:t>
            </a:r>
            <a:r>
              <a:rPr lang="ko-KR" altLang="en-US" sz="1600" dirty="0"/>
              <a:t>와신상담 </a:t>
            </a:r>
            <a:r>
              <a:rPr lang="ko-KR" altLang="en-US" sz="1600" dirty="0" smtClean="0"/>
              <a:t>臥薪嘗膽</a:t>
            </a:r>
            <a:r>
              <a:rPr lang="en-US" altLang="ko-KR" sz="1600" dirty="0" smtClean="0"/>
              <a:t> </a:t>
            </a:r>
          </a:p>
          <a:p>
            <a:pPr fontAlgn="base"/>
            <a:r>
              <a:rPr lang="en-US" altLang="ko-KR" sz="1600" dirty="0" smtClean="0"/>
              <a:t>              </a:t>
            </a:r>
            <a:r>
              <a:rPr lang="ko-KR" altLang="en-US" sz="1600" dirty="0" smtClean="0"/>
              <a:t>좋게 말하면 아래와 같습니다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            (</a:t>
            </a:r>
            <a:r>
              <a:rPr lang="ko-KR" altLang="en-US" sz="1600" dirty="0"/>
              <a:t>마음먹은 일을 이루기 위해 온갖 어려움과 괴로움을 참고 견딤</a:t>
            </a:r>
            <a:r>
              <a:rPr lang="en-US" altLang="ko-KR" sz="1600" dirty="0" smtClean="0"/>
              <a:t>)</a:t>
            </a:r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            </a:t>
            </a:r>
            <a:r>
              <a:rPr lang="ko-KR" altLang="en-US" sz="1600" dirty="0" smtClean="0"/>
              <a:t>나쁘게 발하면 </a:t>
            </a:r>
            <a:endParaRPr lang="en-US" altLang="ko-KR" sz="1600" dirty="0" smtClean="0"/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            (</a:t>
            </a:r>
            <a:r>
              <a:rPr lang="ko-KR" altLang="en-US" sz="1600" dirty="0" smtClean="0"/>
              <a:t>너를 죽이기 위해 복수의 칼날을 갈고 또 간다</a:t>
            </a:r>
            <a:r>
              <a:rPr lang="en-US" altLang="ko-KR" sz="1600" dirty="0" smtClean="0"/>
              <a:t>)</a:t>
            </a:r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             </a:t>
            </a:r>
            <a:endParaRPr lang="ko-KR" altLang="en-US" sz="1600" dirty="0"/>
          </a:p>
          <a:p>
            <a:pPr marL="285750" indent="-285750" fontAlgn="base">
              <a:buFont typeface="Arial" charset="0"/>
              <a:buChar char="•"/>
            </a:pPr>
            <a:r>
              <a:rPr lang="ko-KR" altLang="en-US" sz="1600" dirty="0" smtClean="0"/>
              <a:t>전문분야 </a:t>
            </a:r>
            <a:r>
              <a:rPr lang="en-US" altLang="ko-KR" sz="1600" dirty="0"/>
              <a:t>: </a:t>
            </a:r>
            <a:endParaRPr lang="en-US" altLang="ko-KR" sz="1600" dirty="0" smtClean="0"/>
          </a:p>
          <a:p>
            <a:pPr fontAlgn="base"/>
            <a:r>
              <a:rPr lang="en-US" altLang="ko-KR" sz="1600" dirty="0" smtClean="0"/>
              <a:t>     </a:t>
            </a:r>
            <a:r>
              <a:rPr lang="ko-KR" altLang="en-US" sz="1600" dirty="0" smtClean="0"/>
              <a:t>지능 </a:t>
            </a:r>
            <a:r>
              <a:rPr lang="ko-KR" altLang="en-US" sz="1600" dirty="0"/>
              <a:t>제어</a:t>
            </a:r>
            <a:r>
              <a:rPr lang="en-US" altLang="ko-KR" sz="1600" dirty="0"/>
              <a:t>, </a:t>
            </a:r>
            <a:r>
              <a:rPr lang="ko-KR" altLang="en-US" sz="1600" dirty="0"/>
              <a:t>재활 공학</a:t>
            </a:r>
            <a:r>
              <a:rPr lang="en-US" altLang="ko-KR" sz="1600" dirty="0"/>
              <a:t>, </a:t>
            </a:r>
            <a:r>
              <a:rPr lang="ko-KR" altLang="en-US" sz="1600" dirty="0"/>
              <a:t>지능형 로봇 제어</a:t>
            </a:r>
            <a:r>
              <a:rPr lang="en-US" altLang="ko-KR" sz="1600" dirty="0"/>
              <a:t>, </a:t>
            </a:r>
            <a:r>
              <a:rPr lang="ko-KR" altLang="en-US" sz="1600" dirty="0"/>
              <a:t>센서 제어</a:t>
            </a:r>
            <a:r>
              <a:rPr lang="en-US" altLang="ko-KR" sz="1600" dirty="0"/>
              <a:t>, USN ,</a:t>
            </a:r>
            <a:r>
              <a:rPr lang="ko-KR" altLang="en-US" sz="1600" dirty="0"/>
              <a:t>전자회로 설계 </a:t>
            </a:r>
            <a:r>
              <a:rPr lang="en-US" altLang="ko-KR" sz="1600" dirty="0"/>
              <a:t>,</a:t>
            </a:r>
            <a:r>
              <a:rPr lang="ko-KR" altLang="en-US" sz="1600" dirty="0"/>
              <a:t>전자 </a:t>
            </a:r>
            <a:r>
              <a:rPr lang="ko-KR" altLang="en-US" sz="1600" dirty="0" smtClean="0"/>
              <a:t>시뮬레이션</a:t>
            </a:r>
            <a:endParaRPr lang="en-US" altLang="ko-KR" sz="1600" dirty="0" smtClean="0"/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github.com/DongKwangLee/2017-01-23-UNO-lect</a:t>
            </a:r>
            <a:endParaRPr lang="en-US" altLang="ko-KR" sz="1600" dirty="0" smtClean="0"/>
          </a:p>
          <a:p>
            <a:pPr fontAlgn="base"/>
            <a:r>
              <a:rPr lang="en-US" altLang="ko-KR" sz="1600" dirty="0">
                <a:hlinkClick r:id="rId3"/>
              </a:rPr>
              <a:t>http://</a:t>
            </a:r>
            <a:r>
              <a:rPr lang="en-US" altLang="ko-KR" sz="1600" dirty="0" smtClean="0">
                <a:hlinkClick r:id="rId3"/>
              </a:rPr>
              <a:t>club.cyworld.com/roboticslab</a:t>
            </a:r>
            <a:endParaRPr lang="en-US" altLang="ko-KR" sz="1600" dirty="0" smtClean="0"/>
          </a:p>
          <a:p>
            <a:pPr fontAlgn="base"/>
            <a:endParaRPr lang="en-US" altLang="ko-KR" sz="1600" dirty="0" smtClean="0"/>
          </a:p>
          <a:p>
            <a:pPr fontAlgn="base"/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2472172" y="1539831"/>
            <a:ext cx="6276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(</a:t>
            </a:r>
            <a:r>
              <a:rPr lang="ko-KR" altLang="en-US" sz="1400" dirty="0"/>
              <a:t>학사</a:t>
            </a:r>
            <a:r>
              <a:rPr lang="en-US" altLang="ko-KR" sz="1400" dirty="0"/>
              <a:t>) </a:t>
            </a:r>
            <a:r>
              <a:rPr lang="ko-KR" altLang="en-US" sz="1400" dirty="0"/>
              <a:t>한국산업기술대학교 전자공학과 공학사 </a:t>
            </a:r>
          </a:p>
          <a:p>
            <a:pPr fontAlgn="base"/>
            <a:r>
              <a:rPr lang="en-US" altLang="ko-KR" sz="1400" dirty="0"/>
              <a:t>(</a:t>
            </a:r>
            <a:r>
              <a:rPr lang="ko-KR" altLang="en-US" sz="1400" dirty="0"/>
              <a:t>석사</a:t>
            </a:r>
            <a:r>
              <a:rPr lang="en-US" altLang="ko-KR" sz="1400" dirty="0"/>
              <a:t>) </a:t>
            </a:r>
            <a:r>
              <a:rPr lang="ko-KR" altLang="en-US" sz="1400" dirty="0"/>
              <a:t>한국산업기술대학교 지식기반기술 에너지대학원 정보통신과 석사 </a:t>
            </a:r>
          </a:p>
          <a:p>
            <a:pPr fontAlgn="base"/>
            <a:r>
              <a:rPr lang="en-US" altLang="ko-KR" sz="1400" dirty="0"/>
              <a:t>(</a:t>
            </a:r>
            <a:r>
              <a:rPr lang="ko-KR" altLang="en-US" sz="1400" dirty="0"/>
              <a:t>박사</a:t>
            </a:r>
            <a:r>
              <a:rPr lang="en-US" altLang="ko-KR" sz="1400" dirty="0"/>
              <a:t>) </a:t>
            </a:r>
            <a:r>
              <a:rPr lang="ko-KR" altLang="en-US" sz="1400" dirty="0"/>
              <a:t>한국산업기술대학교 지식기반기술 에너지대학원 정보통신과 </a:t>
            </a:r>
            <a:r>
              <a:rPr lang="ko-KR" altLang="en-US" sz="1400" dirty="0" smtClean="0"/>
              <a:t>박사 </a:t>
            </a:r>
            <a:endParaRPr lang="ko-KR" altLang="en-US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207226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122632" descr="EMB00000e707b0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813"/>
            <a:ext cx="1535013" cy="196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2172" y="568872"/>
            <a:ext cx="2772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/>
              <a:t>강사소개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72172" y="1095602"/>
            <a:ext cx="1865802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/>
              <a:t>이동광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3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회사현황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7840" y="1329368"/>
            <a:ext cx="5359547" cy="2808312"/>
          </a:xfrm>
        </p:spPr>
        <p:txBody>
          <a:bodyPr>
            <a:noAutofit/>
          </a:bodyPr>
          <a:lstStyle/>
          <a:p>
            <a:r>
              <a:rPr lang="ko-KR" altLang="en-US" sz="1600" dirty="0" err="1" smtClean="0"/>
              <a:t>법인명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주식회사 </a:t>
            </a:r>
            <a:r>
              <a:rPr lang="en-US" altLang="ko-KR" sz="1600" dirty="0"/>
              <a:t>HTNC </a:t>
            </a:r>
            <a:endParaRPr lang="en-US" altLang="ko-KR" sz="1600" dirty="0" smtClean="0"/>
          </a:p>
          <a:p>
            <a:r>
              <a:rPr lang="ko-KR" altLang="en-US" sz="1600" dirty="0" smtClean="0"/>
              <a:t>대표이사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이동광</a:t>
            </a:r>
            <a:endParaRPr lang="en-US" altLang="ko-KR" sz="1600" dirty="0" smtClean="0"/>
          </a:p>
          <a:p>
            <a:r>
              <a:rPr lang="ko-KR" altLang="en-US" sz="1600" dirty="0" smtClean="0"/>
              <a:t>자본금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억 </a:t>
            </a:r>
            <a:r>
              <a:rPr lang="ko-KR" altLang="en-US" sz="1600" dirty="0" smtClean="0">
                <a:solidFill>
                  <a:srgbClr val="00B0F0"/>
                </a:solidFill>
              </a:rPr>
              <a:t> 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 smtClean="0"/>
              <a:t>종업원수 </a:t>
            </a:r>
            <a:r>
              <a:rPr lang="en-US" altLang="ko-KR" sz="1600" dirty="0" smtClean="0"/>
              <a:t>: 10</a:t>
            </a:r>
            <a:r>
              <a:rPr lang="ko-KR" altLang="en-US" sz="1600" dirty="0" smtClean="0"/>
              <a:t>명 </a:t>
            </a:r>
            <a:endParaRPr lang="en-US" altLang="ko-KR" sz="1600" dirty="0" smtClean="0"/>
          </a:p>
          <a:p>
            <a:r>
              <a:rPr lang="ko-KR" altLang="en-US" sz="1600" dirty="0" smtClean="0"/>
              <a:t>업태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제조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서비스</a:t>
            </a:r>
            <a:endParaRPr lang="en-US" altLang="ko-KR" sz="1600" dirty="0" smtClean="0"/>
          </a:p>
          <a:p>
            <a:r>
              <a:rPr lang="ko-KR" altLang="en-US" sz="1600" dirty="0" smtClean="0"/>
              <a:t>업종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소프트웨어 및 하드웨어 개발 및 공급</a:t>
            </a:r>
            <a:endParaRPr lang="en-US" altLang="ko-KR" sz="1600" dirty="0" smtClean="0"/>
          </a:p>
          <a:p>
            <a:r>
              <a:rPr lang="ko-KR" altLang="en-US" sz="1600" dirty="0" smtClean="0"/>
              <a:t>대표전화 </a:t>
            </a:r>
            <a:r>
              <a:rPr lang="en-US" altLang="ko-KR" sz="1600" dirty="0" smtClean="0"/>
              <a:t> : 070-7135-7778</a:t>
            </a:r>
          </a:p>
          <a:p>
            <a:r>
              <a:rPr lang="ko-KR" altLang="en-US" sz="1600" dirty="0" smtClean="0"/>
              <a:t>홈페이지 </a:t>
            </a:r>
            <a:r>
              <a:rPr lang="en-US" altLang="ko-KR" sz="1600" dirty="0" smtClean="0"/>
              <a:t>: HTNC.CO.KR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86368" y="1669689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부천 </a:t>
            </a:r>
            <a:r>
              <a:rPr lang="ko-KR" altLang="en-US" sz="1600" dirty="0" err="1" smtClean="0"/>
              <a:t>테크노파크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401</a:t>
            </a:r>
            <a:r>
              <a:rPr lang="ko-KR" altLang="en-US" sz="1600" dirty="0"/>
              <a:t>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86368" y="1310172"/>
            <a:ext cx="1071127" cy="307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본사위치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3910" y="4227671"/>
            <a:ext cx="2448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/>
            <a:r>
              <a:rPr lang="en-US" altLang="ko-KR" sz="1600" dirty="0"/>
              <a:t> </a:t>
            </a:r>
            <a:r>
              <a:rPr lang="ko-KR" altLang="en-US" sz="1600" dirty="0" smtClean="0"/>
              <a:t>대표 제품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안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970252" y="4618241"/>
            <a:ext cx="7703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/>
            <a:r>
              <a:rPr lang="en-US" altLang="ko-KR" sz="1600" dirty="0"/>
              <a:t> - </a:t>
            </a:r>
            <a:r>
              <a:rPr lang="ko-KR" altLang="en-US" sz="1600" dirty="0"/>
              <a:t>도금설비의 안정화를 위한 </a:t>
            </a:r>
            <a:r>
              <a:rPr lang="ko-KR" altLang="en-US" sz="1600" dirty="0" err="1"/>
              <a:t>무전해</a:t>
            </a:r>
            <a:r>
              <a:rPr lang="ko-KR" altLang="en-US" sz="1600" dirty="0"/>
              <a:t> 니켈 용액 분사 산업장비</a:t>
            </a:r>
            <a:endParaRPr lang="en-US" altLang="ko-KR" sz="1600" dirty="0"/>
          </a:p>
          <a:p>
            <a:pPr marL="109728"/>
            <a:r>
              <a:rPr lang="ko-KR" altLang="en-US" sz="1600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고령자를 위한 </a:t>
            </a:r>
            <a:r>
              <a:rPr lang="ko-KR" altLang="en-US" sz="1600" dirty="0" err="1" smtClean="0"/>
              <a:t>손목형</a:t>
            </a:r>
            <a:r>
              <a:rPr lang="ko-KR" altLang="en-US" sz="1600" dirty="0" smtClean="0"/>
              <a:t> 맥박 및 산소포화도 장비</a:t>
            </a:r>
            <a:endParaRPr lang="en-US" altLang="ko-KR" sz="1600" dirty="0" smtClean="0"/>
          </a:p>
          <a:p>
            <a:pPr marL="109728"/>
            <a:r>
              <a:rPr lang="en-US" altLang="ko-KR" sz="1600" dirty="0" smtClean="0"/>
              <a:t> - </a:t>
            </a:r>
            <a:r>
              <a:rPr lang="ko-KR" altLang="en-US" sz="1600" dirty="0" smtClean="0"/>
              <a:t>고령자 건강증진용 랜덤 조사방식의 적외선</a:t>
            </a:r>
            <a:r>
              <a:rPr lang="en-US" altLang="ko-KR" sz="1600" dirty="0" smtClean="0"/>
              <a:t>(IR) </a:t>
            </a:r>
            <a:r>
              <a:rPr lang="ko-KR" altLang="en-US" sz="1600" dirty="0" smtClean="0"/>
              <a:t>조사기 </a:t>
            </a:r>
            <a:endParaRPr lang="en-US" altLang="ko-KR" sz="1600" dirty="0" smtClean="0"/>
          </a:p>
          <a:p>
            <a:pPr marL="109728"/>
            <a:r>
              <a:rPr lang="en-US" altLang="ko-KR" sz="1600" dirty="0" smtClean="0"/>
              <a:t> - </a:t>
            </a:r>
            <a:r>
              <a:rPr lang="ko-KR" altLang="en-US" sz="1600" dirty="0"/>
              <a:t>산업용 </a:t>
            </a:r>
            <a:r>
              <a:rPr lang="en-US" altLang="ko-KR" sz="1600" dirty="0"/>
              <a:t>AC / DC / BLDC </a:t>
            </a:r>
            <a:r>
              <a:rPr lang="ko-KR" altLang="en-US" sz="1600" dirty="0"/>
              <a:t>모터 </a:t>
            </a:r>
            <a:r>
              <a:rPr lang="ko-KR" altLang="en-US" sz="1600" dirty="0" smtClean="0"/>
              <a:t>드라이버</a:t>
            </a:r>
            <a:endParaRPr lang="en-US" altLang="ko-KR" sz="1600" dirty="0" smtClean="0"/>
          </a:p>
          <a:p>
            <a:pPr marL="109728"/>
            <a:r>
              <a:rPr lang="ko-KR" altLang="en-US" sz="1600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초중고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창의적 영재교육 및 대학 강의를 위한 교육용 보드 </a:t>
            </a:r>
            <a:endParaRPr lang="en-US" altLang="ko-KR" sz="1600" dirty="0"/>
          </a:p>
          <a:p>
            <a:pPr marL="109728"/>
            <a:endParaRPr lang="en-US" altLang="ko-KR" sz="16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13910" y="4005064"/>
            <a:ext cx="8316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418442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 smtClean="0"/>
              <a:t>HTNC </a:t>
            </a:r>
            <a:r>
              <a:rPr lang="ko-KR" altLang="en-US" sz="2000" dirty="0" err="1" smtClean="0"/>
              <a:t>제품군</a:t>
            </a:r>
            <a:r>
              <a:rPr lang="ko-KR" altLang="en-US" sz="2000" dirty="0" smtClean="0"/>
              <a:t> 발전방향 </a:t>
            </a:r>
            <a:r>
              <a:rPr lang="ko-KR" altLang="en-US" sz="2000" dirty="0" err="1" smtClean="0"/>
              <a:t>로드맵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336"/>
          <a:stretch/>
        </p:blipFill>
        <p:spPr bwMode="auto">
          <a:xfrm>
            <a:off x="1247174" y="943797"/>
            <a:ext cx="969063" cy="74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157"/>
          <a:stretch/>
        </p:blipFill>
        <p:spPr bwMode="auto">
          <a:xfrm rot="16200000">
            <a:off x="1050360" y="3045391"/>
            <a:ext cx="857630" cy="36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13" y="2935524"/>
            <a:ext cx="768252" cy="112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 descr="http://newfree1.makeshop.co.kr/design/ldk1/main-img/irco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1"/>
          <a:stretch/>
        </p:blipFill>
        <p:spPr bwMode="auto">
          <a:xfrm>
            <a:off x="1035150" y="4693389"/>
            <a:ext cx="1093412" cy="2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93" y="5062240"/>
            <a:ext cx="517336" cy="49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10" y="5148641"/>
            <a:ext cx="396726" cy="36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8" y="3722853"/>
            <a:ext cx="926713" cy="59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6" y="5362042"/>
            <a:ext cx="612867" cy="49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39" y="4690820"/>
            <a:ext cx="515659" cy="57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9" y="4697847"/>
            <a:ext cx="597032" cy="60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www.smsci.co.kr/product_image/S-846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49800" y="3303555"/>
            <a:ext cx="672132" cy="7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90255" y="4416000"/>
            <a:ext cx="86062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4" descr="http://i00.i.aliimg.com/photo/v0/637132916/OF003_pulse_oximeter_spo2_sensor.jpg_220x22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337" y="777889"/>
            <a:ext cx="543453" cy="5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088" y="898519"/>
            <a:ext cx="644758" cy="6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290255" y="2789776"/>
            <a:ext cx="859217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2338" y="868242"/>
            <a:ext cx="54373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의료</a:t>
            </a:r>
            <a:endParaRPr lang="en-US" altLang="ko-KR" sz="1400" dirty="0" smtClean="0"/>
          </a:p>
          <a:p>
            <a:r>
              <a:rPr lang="ko-KR" altLang="en-US" sz="1400" dirty="0" smtClean="0"/>
              <a:t>기기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68558" y="2855023"/>
            <a:ext cx="543739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산업</a:t>
            </a:r>
            <a:endParaRPr lang="en-US" altLang="ko-KR" sz="1400" dirty="0" smtClean="0"/>
          </a:p>
          <a:p>
            <a:r>
              <a:rPr lang="ko-KR" altLang="en-US" sz="1400" dirty="0" smtClean="0"/>
              <a:t>장</a:t>
            </a:r>
            <a:r>
              <a:rPr lang="ko-KR" altLang="en-US" sz="1400" dirty="0"/>
              <a:t>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614" y="4487864"/>
            <a:ext cx="54373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제어</a:t>
            </a:r>
            <a:endParaRPr lang="en-US" altLang="ko-KR" sz="1400" dirty="0" smtClean="0"/>
          </a:p>
          <a:p>
            <a:r>
              <a:rPr lang="ko-KR" altLang="en-US" sz="1400" dirty="0" smtClean="0"/>
              <a:t>장</a:t>
            </a:r>
            <a:r>
              <a:rPr lang="ko-KR" altLang="en-US" sz="1400" dirty="0"/>
              <a:t>치</a:t>
            </a:r>
          </a:p>
        </p:txBody>
      </p:sp>
      <p:pic>
        <p:nvPicPr>
          <p:cNvPr id="43" name="Picture 4" descr="http://i00.i.aliimg.com/img/pb/934/106/282/1282629540653_hz-cnmyalibaba-web1_4759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46" y="880057"/>
            <a:ext cx="1505298" cy="6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TextBox 7167"/>
          <p:cNvSpPr txBox="1"/>
          <p:nvPr/>
        </p:nvSpPr>
        <p:spPr>
          <a:xfrm>
            <a:off x="3778284" y="1462166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어린이용</a:t>
            </a:r>
            <a:r>
              <a:rPr lang="en-US" altLang="ko-KR" sz="1100" dirty="0" smtClean="0"/>
              <a:t>SPO2</a:t>
            </a:r>
            <a:endParaRPr lang="ko-KR" alt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2888297" y="154800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스포츠시계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4974206" y="2144813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다채널 </a:t>
            </a:r>
            <a:r>
              <a:rPr lang="en-US" altLang="ko-KR" sz="1000" dirty="0" smtClean="0"/>
              <a:t>FLOW CELL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834616" y="1898118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생체인식 및 모니터</a:t>
            </a:r>
            <a:endParaRPr lang="ko-KR" alt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990638" y="381157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고부가 </a:t>
            </a:r>
            <a:r>
              <a:rPr lang="en-US" altLang="ko-KR" sz="1000" dirty="0" smtClean="0"/>
              <a:t>Flow-Cell</a:t>
            </a:r>
          </a:p>
        </p:txBody>
      </p:sp>
      <p:sp>
        <p:nvSpPr>
          <p:cNvPr id="7169" name="AutoShape 9" descr="http://www.bic.re.kr/upload/analysis_kit/%EC%9B%90%EC%9E%90%ED%9D%A1%EA%B4%91%EB%B6%84%EA%B4%91%EA%B4%91%EB%8F%84%EA%B3%84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121808" y="3139933"/>
            <a:ext cx="12258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-</a:t>
            </a:r>
            <a:r>
              <a:rPr lang="ko-KR" altLang="en-US" sz="900" dirty="0" smtClean="0"/>
              <a:t>분광광도계</a:t>
            </a:r>
            <a:endParaRPr lang="en-US" altLang="ko-KR" sz="900" dirty="0" smtClean="0"/>
          </a:p>
          <a:p>
            <a:r>
              <a:rPr lang="en-US" altLang="ko-KR" sz="900" dirty="0" smtClean="0"/>
              <a:t>-</a:t>
            </a:r>
            <a:r>
              <a:rPr lang="ko-KR" altLang="en-US" sz="900" dirty="0" smtClean="0"/>
              <a:t>원자흡수분광</a:t>
            </a:r>
            <a:endParaRPr lang="en-US" altLang="ko-KR" sz="900" dirty="0" smtClean="0"/>
          </a:p>
          <a:p>
            <a:r>
              <a:rPr lang="ko-KR" altLang="en-US" sz="900" dirty="0" smtClean="0"/>
              <a:t>  광도계</a:t>
            </a:r>
            <a:endParaRPr lang="ko-KR" alt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3376910" y="20977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동작분</a:t>
            </a:r>
            <a:r>
              <a:rPr lang="ko-KR" altLang="en-US" sz="1100" dirty="0"/>
              <a:t>석</a:t>
            </a:r>
          </a:p>
        </p:txBody>
      </p:sp>
      <p:pic>
        <p:nvPicPr>
          <p:cNvPr id="7180" name="Picture 12" descr="http://img.ezday.co.kr/cache/board/blogex/2010/04/16/261dd6dacaf054de4c2be00297ffbfef.jp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18277" r="4365" b="13034"/>
          <a:stretch/>
        </p:blipFill>
        <p:spPr bwMode="auto">
          <a:xfrm>
            <a:off x="3228679" y="4797341"/>
            <a:ext cx="670068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coffeebe.co.kr/shopimages/coffeebe/0020050000122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r="18967"/>
          <a:stretch/>
        </p:blipFill>
        <p:spPr bwMode="auto">
          <a:xfrm>
            <a:off x="4024012" y="4588345"/>
            <a:ext cx="397287" cy="74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encrypted-tbn0.gstatic.com/images?q=tbn:ANd9GcQt7ipyvI-up9imoCi7Q29kXzj83_lXcsitLYVyqhZjW74ZcmjY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04" y="4932001"/>
            <a:ext cx="905838" cy="6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090460" y="5470419"/>
            <a:ext cx="950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저가형 산업용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제어통합장치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DAQ</a:t>
            </a:r>
            <a:r>
              <a:rPr lang="ko-KR" altLang="en-US" sz="900" dirty="0" smtClean="0"/>
              <a:t>시스템 </a:t>
            </a:r>
            <a:endParaRPr lang="ko-KR" altLang="en-US" sz="900" dirty="0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70" y="2824918"/>
            <a:ext cx="445539" cy="5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99" y="2819264"/>
            <a:ext cx="445539" cy="5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08" y="2846214"/>
            <a:ext cx="445539" cy="5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75" y="2846214"/>
            <a:ext cx="445539" cy="5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12" y="2846214"/>
            <a:ext cx="445539" cy="5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3265874" y="3753889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2~4</a:t>
            </a:r>
            <a:r>
              <a:rPr lang="ko-KR" altLang="en-US" sz="1000" dirty="0" smtClean="0"/>
              <a:t>가 합성용액 분석 센서</a:t>
            </a:r>
            <a:endParaRPr lang="ko-KR" altLang="en-US" sz="1000" dirty="0"/>
          </a:p>
        </p:txBody>
      </p:sp>
      <p:pic>
        <p:nvPicPr>
          <p:cNvPr id="7186" name="Picture 18" descr="http://cfile208.uf.daum.net/image/173874194BB68E2D549C67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9" b="11495"/>
          <a:stretch/>
        </p:blipFill>
        <p:spPr bwMode="auto">
          <a:xfrm>
            <a:off x="6257330" y="2420167"/>
            <a:ext cx="746976" cy="7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6204109" y="2173631"/>
            <a:ext cx="911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혈액분석</a:t>
            </a:r>
            <a:endParaRPr lang="en-US" altLang="ko-KR" sz="1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1120008" y="1679947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SPO2</a:t>
            </a:r>
            <a:r>
              <a:rPr lang="ko-KR" altLang="en-US" sz="1100" dirty="0" smtClean="0"/>
              <a:t>센서 및 모듈</a:t>
            </a:r>
            <a:endParaRPr lang="ko-KR" altLang="en-US" sz="1100" dirty="0"/>
          </a:p>
        </p:txBody>
      </p:sp>
      <p:pic>
        <p:nvPicPr>
          <p:cNvPr id="80" name="Picture 5" descr="http://www.civil.northwestern.edu/people/packman/images/flowcell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8" t="28237" r="22518" b="14430"/>
          <a:stretch/>
        </p:blipFill>
        <p:spPr bwMode="auto">
          <a:xfrm>
            <a:off x="5068484" y="2386784"/>
            <a:ext cx="1034764" cy="7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자유형 7178"/>
          <p:cNvSpPr/>
          <p:nvPr/>
        </p:nvSpPr>
        <p:spPr>
          <a:xfrm>
            <a:off x="1744046" y="3441831"/>
            <a:ext cx="5334000" cy="342865"/>
          </a:xfrm>
          <a:custGeom>
            <a:avLst/>
            <a:gdLst>
              <a:gd name="connsiteX0" fmla="*/ 0 w 5334000"/>
              <a:gd name="connsiteY0" fmla="*/ 342865 h 342865"/>
              <a:gd name="connsiteX1" fmla="*/ 3581400 w 5334000"/>
              <a:gd name="connsiteY1" fmla="*/ 9490 h 342865"/>
              <a:gd name="connsiteX2" fmla="*/ 5334000 w 5334000"/>
              <a:gd name="connsiteY2" fmla="*/ 123790 h 3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342865">
                <a:moveTo>
                  <a:pt x="0" y="342865"/>
                </a:moveTo>
                <a:cubicBezTo>
                  <a:pt x="1346200" y="194433"/>
                  <a:pt x="2692400" y="46002"/>
                  <a:pt x="3581400" y="9490"/>
                </a:cubicBezTo>
                <a:cubicBezTo>
                  <a:pt x="4470400" y="-27022"/>
                  <a:pt x="4902200" y="48384"/>
                  <a:pt x="5334000" y="123790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7" name="자유형 7186"/>
          <p:cNvSpPr/>
          <p:nvPr/>
        </p:nvSpPr>
        <p:spPr>
          <a:xfrm>
            <a:off x="2267921" y="1392780"/>
            <a:ext cx="2219325" cy="476250"/>
          </a:xfrm>
          <a:custGeom>
            <a:avLst/>
            <a:gdLst>
              <a:gd name="connsiteX0" fmla="*/ 0 w 2219325"/>
              <a:gd name="connsiteY0" fmla="*/ 0 h 476250"/>
              <a:gd name="connsiteX1" fmla="*/ 1285875 w 2219325"/>
              <a:gd name="connsiteY1" fmla="*/ 114300 h 476250"/>
              <a:gd name="connsiteX2" fmla="*/ 2219325 w 2219325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325" h="476250">
                <a:moveTo>
                  <a:pt x="0" y="0"/>
                </a:moveTo>
                <a:cubicBezTo>
                  <a:pt x="457994" y="17462"/>
                  <a:pt x="915988" y="34925"/>
                  <a:pt x="1285875" y="114300"/>
                </a:cubicBezTo>
                <a:cubicBezTo>
                  <a:pt x="1655763" y="193675"/>
                  <a:pt x="1937544" y="334962"/>
                  <a:pt x="2219325" y="476250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083282" y="5290344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적외선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제</a:t>
            </a:r>
            <a:r>
              <a:rPr lang="ko-KR" altLang="en-US" sz="1000" dirty="0"/>
              <a:t>어</a:t>
            </a:r>
            <a:endParaRPr lang="en-US" altLang="ko-KR" sz="1000" dirty="0" smtClean="0"/>
          </a:p>
        </p:txBody>
      </p:sp>
      <p:sp>
        <p:nvSpPr>
          <p:cNvPr id="90" name="TextBox 89"/>
          <p:cNvSpPr txBox="1"/>
          <p:nvPr/>
        </p:nvSpPr>
        <p:spPr>
          <a:xfrm>
            <a:off x="2145732" y="5618171"/>
            <a:ext cx="530915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/>
              <a:t>광조절</a:t>
            </a:r>
            <a:endParaRPr lang="en-US" altLang="ko-KR" sz="900" dirty="0" smtClean="0"/>
          </a:p>
        </p:txBody>
      </p:sp>
      <p:sp>
        <p:nvSpPr>
          <p:cNvPr id="91" name="TextBox 90"/>
          <p:cNvSpPr txBox="1"/>
          <p:nvPr/>
        </p:nvSpPr>
        <p:spPr>
          <a:xfrm>
            <a:off x="2555947" y="5290344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AC</a:t>
            </a:r>
            <a:r>
              <a:rPr lang="ko-KR" altLang="en-US" sz="1000" dirty="0" smtClean="0"/>
              <a:t>펌프</a:t>
            </a:r>
            <a:endParaRPr lang="en-US" altLang="ko-KR" sz="1000" dirty="0"/>
          </a:p>
          <a:p>
            <a:pPr algn="ctr"/>
            <a:r>
              <a:rPr lang="ko-KR" altLang="en-US" sz="1000" dirty="0" smtClean="0"/>
              <a:t>모터</a:t>
            </a:r>
            <a:endParaRPr lang="en-US" altLang="ko-KR" sz="1000" dirty="0" smtClean="0"/>
          </a:p>
        </p:txBody>
      </p:sp>
      <p:sp>
        <p:nvSpPr>
          <p:cNvPr id="92" name="TextBox 91"/>
          <p:cNvSpPr txBox="1"/>
          <p:nvPr/>
        </p:nvSpPr>
        <p:spPr>
          <a:xfrm>
            <a:off x="3176832" y="537498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전기그릴</a:t>
            </a:r>
            <a:endParaRPr lang="en-US" altLang="ko-KR" sz="1000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3202481" y="5616571"/>
            <a:ext cx="646331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온도제어</a:t>
            </a:r>
            <a:endParaRPr lang="en-US" altLang="ko-KR" sz="900" dirty="0" smtClean="0"/>
          </a:p>
        </p:txBody>
      </p:sp>
      <p:sp>
        <p:nvSpPr>
          <p:cNvPr id="94" name="TextBox 93"/>
          <p:cNvSpPr txBox="1"/>
          <p:nvPr/>
        </p:nvSpPr>
        <p:spPr>
          <a:xfrm>
            <a:off x="4183683" y="5374983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BLCD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944196" y="5618171"/>
            <a:ext cx="1154340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모터제어기 양산화</a:t>
            </a:r>
            <a:endParaRPr lang="en-US" altLang="ko-KR" sz="900" dirty="0" smtClean="0"/>
          </a:p>
        </p:txBody>
      </p:sp>
      <p:sp>
        <p:nvSpPr>
          <p:cNvPr id="96" name="TextBox 95"/>
          <p:cNvSpPr txBox="1"/>
          <p:nvPr/>
        </p:nvSpPr>
        <p:spPr>
          <a:xfrm>
            <a:off x="2979667" y="1780397"/>
            <a:ext cx="798617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소형화 기술</a:t>
            </a:r>
            <a:endParaRPr lang="en-US" altLang="ko-KR" sz="900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2349850" y="3753889"/>
            <a:ext cx="798617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/>
              <a:t>광센</a:t>
            </a:r>
            <a:r>
              <a:rPr lang="ko-KR" altLang="en-US" sz="900" dirty="0" err="1"/>
              <a:t>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제어</a:t>
            </a:r>
            <a:endParaRPr lang="en-US" altLang="ko-KR" sz="900" dirty="0" smtClean="0"/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9" y="1933355"/>
            <a:ext cx="793372" cy="50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08" y="1900443"/>
            <a:ext cx="857874" cy="64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1452570" y="3952052"/>
            <a:ext cx="11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니켈 분석 및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도금액 공급장치</a:t>
            </a:r>
            <a:endParaRPr lang="ko-KR" alt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74459" y="2379995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ATMEGA128</a:t>
            </a:r>
            <a:r>
              <a:rPr lang="ko-KR" altLang="en-US" sz="800" dirty="0" smtClean="0"/>
              <a:t>교육</a:t>
            </a:r>
            <a:endParaRPr lang="ko-KR" alt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731705" y="254384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CORTEX</a:t>
            </a:r>
            <a:r>
              <a:rPr lang="ko-KR" altLang="en-US" sz="800" dirty="0" smtClean="0"/>
              <a:t>교육</a:t>
            </a:r>
            <a:endParaRPr lang="ko-KR" alt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01341" y="4213767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센</a:t>
            </a:r>
            <a:r>
              <a:rPr lang="ko-KR" altLang="en-US" sz="800" dirty="0"/>
              <a:t>서 </a:t>
            </a:r>
            <a:r>
              <a:rPr lang="ko-KR" altLang="en-US" sz="800" dirty="0" smtClean="0"/>
              <a:t>교육</a:t>
            </a:r>
            <a:endParaRPr lang="ko-KR" alt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66161" y="5827054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로봇 교육</a:t>
            </a:r>
            <a:endParaRPr lang="ko-KR" altLang="en-US" sz="800" dirty="0"/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00" y="4648182"/>
            <a:ext cx="409913" cy="50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자유형 74"/>
          <p:cNvSpPr/>
          <p:nvPr/>
        </p:nvSpPr>
        <p:spPr>
          <a:xfrm>
            <a:off x="1587042" y="4801266"/>
            <a:ext cx="3589309" cy="261469"/>
          </a:xfrm>
          <a:custGeom>
            <a:avLst/>
            <a:gdLst>
              <a:gd name="connsiteX0" fmla="*/ 0 w 6553200"/>
              <a:gd name="connsiteY0" fmla="*/ 261469 h 261469"/>
              <a:gd name="connsiteX1" fmla="*/ 1724025 w 6553200"/>
              <a:gd name="connsiteY1" fmla="*/ 61444 h 261469"/>
              <a:gd name="connsiteX2" fmla="*/ 4114800 w 6553200"/>
              <a:gd name="connsiteY2" fmla="*/ 4294 h 261469"/>
              <a:gd name="connsiteX3" fmla="*/ 6553200 w 6553200"/>
              <a:gd name="connsiteY3" fmla="*/ 156694 h 26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3200" h="261469">
                <a:moveTo>
                  <a:pt x="0" y="261469"/>
                </a:moveTo>
                <a:cubicBezTo>
                  <a:pt x="519112" y="182888"/>
                  <a:pt x="1038225" y="104307"/>
                  <a:pt x="1724025" y="61444"/>
                </a:cubicBezTo>
                <a:cubicBezTo>
                  <a:pt x="2409825" y="18581"/>
                  <a:pt x="3309938" y="-11581"/>
                  <a:pt x="4114800" y="4294"/>
                </a:cubicBezTo>
                <a:cubicBezTo>
                  <a:pt x="4919662" y="20169"/>
                  <a:pt x="5736431" y="88431"/>
                  <a:pt x="6553200" y="156694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2795213" y="476672"/>
            <a:ext cx="0" cy="60582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131098" y="476672"/>
            <a:ext cx="0" cy="60622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035839" y="476672"/>
            <a:ext cx="0" cy="60893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4037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2014</a:t>
            </a:r>
            <a:endParaRPr lang="ko-KR" alt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3034333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2015</a:t>
            </a:r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135595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2016</a:t>
            </a:r>
            <a:endParaRPr lang="ko-KR" altLang="en-US" sz="1600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3911993" y="535136"/>
            <a:ext cx="0" cy="60893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191608" y="476672"/>
            <a:ext cx="0" cy="60893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271175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2017</a:t>
            </a:r>
            <a:endParaRPr lang="ko-KR" alt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6311634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2018</a:t>
            </a:r>
            <a:endParaRPr lang="ko-KR" alt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7560550" y="47667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2019 ~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943037" y="6073743"/>
            <a:ext cx="505267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10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1731705" y="476672"/>
            <a:ext cx="0" cy="60582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91050" y="476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2013</a:t>
            </a:r>
            <a:endParaRPr lang="ko-KR" alt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54705" y="6087125"/>
            <a:ext cx="466794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매출</a:t>
            </a:r>
            <a:endParaRPr lang="ko-KR" altLang="en-US" sz="1050" dirty="0"/>
          </a:p>
        </p:txBody>
      </p:sp>
      <p:sp>
        <p:nvSpPr>
          <p:cNvPr id="110" name="TextBox 109"/>
          <p:cNvSpPr txBox="1"/>
          <p:nvPr/>
        </p:nvSpPr>
        <p:spPr>
          <a:xfrm>
            <a:off x="3015604" y="6073743"/>
            <a:ext cx="505267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30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sp>
        <p:nvSpPr>
          <p:cNvPr id="111" name="TextBox 110"/>
          <p:cNvSpPr txBox="1"/>
          <p:nvPr/>
        </p:nvSpPr>
        <p:spPr>
          <a:xfrm>
            <a:off x="4109473" y="6086465"/>
            <a:ext cx="505267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60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sp>
        <p:nvSpPr>
          <p:cNvPr id="112" name="TextBox 111"/>
          <p:cNvSpPr txBox="1"/>
          <p:nvPr/>
        </p:nvSpPr>
        <p:spPr>
          <a:xfrm>
            <a:off x="5260509" y="6086465"/>
            <a:ext cx="505267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80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6425237" y="6097645"/>
            <a:ext cx="595035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150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sp>
        <p:nvSpPr>
          <p:cNvPr id="114" name="TextBox 113"/>
          <p:cNvSpPr txBox="1"/>
          <p:nvPr/>
        </p:nvSpPr>
        <p:spPr>
          <a:xfrm>
            <a:off x="7608886" y="6114941"/>
            <a:ext cx="595035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300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cxnSp>
        <p:nvCxnSpPr>
          <p:cNvPr id="115" name="직선 연결선 114"/>
          <p:cNvCxnSpPr/>
          <p:nvPr/>
        </p:nvCxnSpPr>
        <p:spPr>
          <a:xfrm>
            <a:off x="290255" y="6048139"/>
            <a:ext cx="8606247" cy="13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90255" y="764704"/>
            <a:ext cx="859217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90255" y="476672"/>
            <a:ext cx="859217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90255" y="476672"/>
            <a:ext cx="0" cy="60582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8896502" y="507766"/>
            <a:ext cx="0" cy="60582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159004" y="4429211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프렌차이즈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공략</a:t>
            </a:r>
            <a:endParaRPr lang="en-US" altLang="ko-KR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4030705" y="4401961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커피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보행기</a:t>
            </a:r>
            <a:endParaRPr lang="en-US" altLang="ko-KR" sz="1000" dirty="0" smtClean="0"/>
          </a:p>
        </p:txBody>
      </p:sp>
      <p:sp>
        <p:nvSpPr>
          <p:cNvPr id="124" name="TextBox 123"/>
          <p:cNvSpPr txBox="1"/>
          <p:nvPr/>
        </p:nvSpPr>
        <p:spPr>
          <a:xfrm>
            <a:off x="1315444" y="5596222"/>
            <a:ext cx="646331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모터제어</a:t>
            </a:r>
            <a:endParaRPr lang="en-US" altLang="ko-KR" sz="900" dirty="0" smtClean="0"/>
          </a:p>
        </p:txBody>
      </p:sp>
      <p:pic>
        <p:nvPicPr>
          <p:cNvPr id="125" name="Picture 3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5" y="2104075"/>
            <a:ext cx="739528" cy="65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1896144" y="4429211"/>
            <a:ext cx="1021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고령자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임산부</a:t>
            </a:r>
            <a:endParaRPr lang="en-US" altLang="ko-KR" sz="1000" dirty="0" smtClean="0"/>
          </a:p>
        </p:txBody>
      </p:sp>
      <p:pic>
        <p:nvPicPr>
          <p:cNvPr id="29" name="Picture 2" descr="http://www.scinco.com/upload/product/thumbnail/sipper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1" y="3734714"/>
            <a:ext cx="846084" cy="60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6200533" y="3501354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</a:t>
            </a:r>
            <a:r>
              <a:rPr lang="ko-KR" altLang="en-US" sz="1000" dirty="0" smtClean="0"/>
              <a:t>자동시료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분사장치</a:t>
            </a:r>
            <a:endParaRPr lang="ko-KR" altLang="en-US" sz="1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184011" y="2978528"/>
            <a:ext cx="72166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광센서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가공기술</a:t>
            </a:r>
            <a:endParaRPr lang="en-US" altLang="ko-KR" sz="900" dirty="0" smtClean="0"/>
          </a:p>
        </p:txBody>
      </p:sp>
      <p:sp>
        <p:nvSpPr>
          <p:cNvPr id="130" name="자유형 129"/>
          <p:cNvSpPr/>
          <p:nvPr/>
        </p:nvSpPr>
        <p:spPr>
          <a:xfrm>
            <a:off x="2767144" y="2204148"/>
            <a:ext cx="4881173" cy="2933753"/>
          </a:xfrm>
          <a:custGeom>
            <a:avLst/>
            <a:gdLst>
              <a:gd name="connsiteX0" fmla="*/ 0 w 6734175"/>
              <a:gd name="connsiteY0" fmla="*/ 2933753 h 2933753"/>
              <a:gd name="connsiteX1" fmla="*/ 2181225 w 6734175"/>
              <a:gd name="connsiteY1" fmla="*/ 2371778 h 2933753"/>
              <a:gd name="connsiteX2" fmla="*/ 3838575 w 6734175"/>
              <a:gd name="connsiteY2" fmla="*/ 704903 h 2933753"/>
              <a:gd name="connsiteX3" fmla="*/ 5429250 w 6734175"/>
              <a:gd name="connsiteY3" fmla="*/ 53 h 2933753"/>
              <a:gd name="connsiteX4" fmla="*/ 6734175 w 6734175"/>
              <a:gd name="connsiteY4" fmla="*/ 733478 h 293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175" h="2933753">
                <a:moveTo>
                  <a:pt x="0" y="2933753"/>
                </a:moveTo>
                <a:cubicBezTo>
                  <a:pt x="770731" y="2838503"/>
                  <a:pt x="1541463" y="2743253"/>
                  <a:pt x="2181225" y="2371778"/>
                </a:cubicBezTo>
                <a:cubicBezTo>
                  <a:pt x="2820987" y="2000303"/>
                  <a:pt x="3297238" y="1100190"/>
                  <a:pt x="3838575" y="704903"/>
                </a:cubicBezTo>
                <a:cubicBezTo>
                  <a:pt x="4379912" y="309616"/>
                  <a:pt x="4946650" y="-4709"/>
                  <a:pt x="5429250" y="53"/>
                </a:cubicBezTo>
                <a:cubicBezTo>
                  <a:pt x="5911850" y="4815"/>
                  <a:pt x="6323012" y="369146"/>
                  <a:pt x="6734175" y="733478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/>
          <p:cNvSpPr txBox="1"/>
          <p:nvPr/>
        </p:nvSpPr>
        <p:spPr>
          <a:xfrm>
            <a:off x="6170451" y="853556"/>
            <a:ext cx="117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SPO2,</a:t>
            </a:r>
            <a:r>
              <a:rPr lang="ko-KR" altLang="en-US" sz="1000" dirty="0" smtClean="0"/>
              <a:t> 맥박</a:t>
            </a:r>
            <a:endParaRPr lang="en-US" altLang="ko-KR" sz="1000" dirty="0" smtClean="0"/>
          </a:p>
          <a:p>
            <a:r>
              <a:rPr lang="ko-KR" altLang="en-US" sz="1000" dirty="0" smtClean="0"/>
              <a:t>다양한 </a:t>
            </a:r>
            <a:r>
              <a:rPr lang="ko-KR" altLang="en-US" sz="1000" dirty="0" err="1" smtClean="0"/>
              <a:t>제품군</a:t>
            </a:r>
            <a:endParaRPr lang="en-US" altLang="ko-KR" sz="1000" dirty="0" smtClean="0"/>
          </a:p>
        </p:txBody>
      </p:sp>
      <p:sp>
        <p:nvSpPr>
          <p:cNvPr id="132" name="자유형 131"/>
          <p:cNvSpPr/>
          <p:nvPr/>
        </p:nvSpPr>
        <p:spPr>
          <a:xfrm>
            <a:off x="2315546" y="1202280"/>
            <a:ext cx="4922702" cy="238125"/>
          </a:xfrm>
          <a:custGeom>
            <a:avLst/>
            <a:gdLst>
              <a:gd name="connsiteX0" fmla="*/ 0 w 4657725"/>
              <a:gd name="connsiteY0" fmla="*/ 0 h 238125"/>
              <a:gd name="connsiteX1" fmla="*/ 3209925 w 4657725"/>
              <a:gd name="connsiteY1" fmla="*/ 9525 h 238125"/>
              <a:gd name="connsiteX2" fmla="*/ 4657725 w 4657725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7725" h="238125">
                <a:moveTo>
                  <a:pt x="0" y="0"/>
                </a:moveTo>
                <a:lnTo>
                  <a:pt x="3209925" y="9525"/>
                </a:lnTo>
                <a:cubicBezTo>
                  <a:pt x="3986212" y="49212"/>
                  <a:pt x="4321968" y="143668"/>
                  <a:pt x="4657725" y="238125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encrypted-tbn0.gstatic.com/images?q=tbn:ANd9GcRa-H_yjtvG0tN_IIiEdST8hGIMuEDKEXyIs6Yzjo5KoBf_HGAuQQ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1" y="1621742"/>
            <a:ext cx="587518" cy="5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s://encrypted-tbn0.gstatic.com/images?q=tbn:ANd9GcQveXA8jWezWKzwFVoC5udRcTo4iChi55jCJkdQuAARkttI9iKa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37" y="1201420"/>
            <a:ext cx="526093" cy="4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06615" y="141106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B2B</a:t>
            </a:r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360710" y="338681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B2B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361662" y="50211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B2C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2503163" y="3389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니켈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915816" y="339384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니켈</a:t>
            </a:r>
            <a:r>
              <a:rPr lang="en-US" altLang="ko-KR" sz="1000" dirty="0" smtClean="0"/>
              <a:t>+</a:t>
            </a:r>
          </a:p>
          <a:p>
            <a:r>
              <a:rPr lang="ko-KR" altLang="en-US" sz="1000" dirty="0" smtClean="0"/>
              <a:t>텅스텐</a:t>
            </a:r>
            <a:endParaRPr lang="ko-KR" altLang="en-US" sz="1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3378975" y="3393849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아연</a:t>
            </a:r>
            <a:r>
              <a:rPr lang="en-US" altLang="ko-KR" sz="1000" dirty="0" smtClean="0"/>
              <a:t>+</a:t>
            </a:r>
          </a:p>
          <a:p>
            <a:r>
              <a:rPr lang="ko-KR" altLang="en-US" sz="1000" dirty="0" smtClean="0"/>
              <a:t>니</a:t>
            </a:r>
            <a:r>
              <a:rPr lang="ko-KR" altLang="en-US" sz="1000" dirty="0"/>
              <a:t>켈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347350" y="339384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AGPD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895783" y="339384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팔라</a:t>
            </a:r>
            <a:r>
              <a:rPr lang="ko-KR" altLang="en-US" sz="1000"/>
              <a:t>듐</a:t>
            </a:r>
            <a:endParaRPr lang="ko-KR" altLang="en-US" sz="1000" dirty="0"/>
          </a:p>
        </p:txBody>
      </p:sp>
      <p:pic>
        <p:nvPicPr>
          <p:cNvPr id="146" name="Picture 13" descr="http://image.made-in-china.com/2f0j00rBWaPlInHMpb/UV-VIS-Spectrophotometer-UV-1800-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140" y="3771030"/>
            <a:ext cx="751776" cy="5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0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36" y="3768379"/>
            <a:ext cx="706701" cy="51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 descr="http://postfile.aving.net/2011/06/20110603-0435439412-600x464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898" y="3161060"/>
            <a:ext cx="713552" cy="5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AutoShape 17" descr="data:image/jpeg;base64,/9j/4AAQSkZJRgABAQAAAQABAAD/2wCEAAkGBhQSERUUExQWFRQUFhgXFxgWFxcUFxgaFRcYGBUUFRcYGyYeGBkkGhQUHy8gIycpLCwsFx4xNTAqNSYrLCkBCQoKDgwOGg8PGiwkHyQpLCwpLCwsKSwpLCwsLCwsLCwpLCwpLCwsLCwsLCksKSwsKSksKSwsLCksLCksLCwpKf/AABEIAK4BIgMBIgACEQEDEQH/xAAcAAEAAgMBAQEAAAAAAAAAAAAABgcCBAUDAQj/xABLEAABAwIEAgYECQcKBwEAAAABAAIDBBEFEiExBkEHEyJRYXEygZGxFEJyc6GywdHwJDM0UmJjsyMlNUNTdJKio+EVF2SCwtLxg//EABgBAQEBAQEAAAAAAAAAAAAAAAACAQME/8QAKBEAAgICAwABAwMFAAAAAAAAAAECESExAxJBUROh0TJhsQRSkcHh/9oADAMBAAIRAxEAPwC8UREAREQBERAEREAREQBERAEREARF8zID6ixMo7wsTO3vQHoi8jUtWJrAhlnui1fhw7lh/wASBOlvagtG6i5z8VA00WTKsk7+pB2RvosY33AKyQ0IiIAiIgCIiAIiIAiIgCIiAIiIAiIgCIiAIiIAi08SrxE2/M7LBsgewP1Ol0Ms3i4LEzN7x7Vx31Z5QuPsW5RvzDVmUoZ2s8q3E7OAbtdas+KuDrEaea9cVp7G4XIxWphZlfNIIw7TUga/i60htm6/FySQ21vFYPxY2AGh5qMVHF9Ex4a2YOB3I19y8q7j6gY05XFzvI/chNslX/FC299VgK9291Dx0pUYHoPJt+r9658PS3G2/wDIE66bIMk9+GlxJJIWL6pxsDeyrqp6XXGTMyEAdxI+xYydKNROQ1sbW213v6koFkOc+2gNua+xtcR2R61Vdb0k1guw5G+on17rlN4+rALCW3qH2pQLnBPNbNNJZwJUJ6NeIH1DJGSOzPab38Dt9N1MAEB22YtEw5Hva0n0QTa/kukqm6WaBzqVk7Lh8RBuN7bFTXo8xo1WHwyON3ZcrvNuiw6xdkkREQoIiIAiIgCIiAIiIAiIgCIiAIiIAiIgCIhQFK9KvF0vwzqYnFrYgL25k7rk8D9IFRDVsjlkL4ZDlId8W+xB810OLMNhf8IlldaTrDYjmoFPUtY5hbrbv3Xpik4nlk32P1DmadbrNhA2utXCJQ6GN1hq1p+hbhqGghpIudh3rzndHjXszMv3KC8eYK6ponNY3NIwhzQNzbkPVdT7LcOauTTOyyWPkhLKRwzgGtzgmA28SB9q6VV0W1kjrtY1g8Xf7K82rJLHUo+HoXqj6T2D1Erdh6Dn/Gn9jfvKuLMsDML2uLpZtFXwdB8Y9KZ58rD7F06PoepmG+Z5Pyip1U1bYxdxAHihqBlzXuN7pYpEUHRdR3u5mY+JJW5D0fUTdoWf4Quvh+LRzAmNwdlNjbkRyWs3iKP4R1B0fa48R4e1YZg9sNwaGK/VxhvkAFrVUNiVljnEIpcpc05XOAJHK5tcr1xE3AcNigdHMxOhE9NLEfjNP0hcfoScW0csTt4pnAj12+xSCnfZ3gdFyeFIvg+JVMWzZgJW+Y0d+PFaIvJO0RFh1CIiAIiIAiIgCIiAIiIAiIgCIiAIiIAsZZA1pJ0ABJ8gslCelbiT4NSGNptJP2R4N+MVqVujG6KRx2uMs8rsxLXSOIF9LX0+ha9FhL6mSOKMXc548gOZPgvIqSdHmIdTXxE7PJYfXt9IXuaqODx3my98JgLI2sNtGgaeAWVcIgWSSENLD2STa11oGikFS2QSHIb3by8F94u4YbXU5hc4sBIOYbiy8B6fDrxTtcQ5pBa4bjULmYkzLJf1rLAcIFNTMiDy8R6AndbGLxXAK0PRqY9JJ8Gc6I2cG3HNefCVfLPSNdM0tktY3FtRpdbEE5yZdPWvrKtw0uEoyzi8OxVLK2dr8zoDYsJ5HmB4bLLijBJnzwSQusWPBdqQC3mLc911nzH9ZfHS33JSjP2GP4X8Ip3Rm1yLetY4BQmGmZFI/OWtsT3oJO+6wzapQs18DwVlNLK8PuJXXtyHLRZ1uFRPqGTm+Zl7W8e9ej5Fg6fxCUD2xSGKdmV7cw7ln8LblDbaDZcuoxNkfpPA80o6lswJjcCgzZ9xXiFlOwufYAKtv+ZYlxSnlaMsbDkJ7w6wXS464Fr6jtNs6MfFB1VYVFC+F2R7Sxw5EWK78cIyREm4vJ+tWuuLjYr6ov0b498LoInE3ewdW/zbpf1iylC4NVg9IREWAIiIAiIgCIiAIiIAiIgCIiAIiIAvz70q438Ir3tBuyH+THmPSPtV+1ElmnyX5qxKHqqxzqljsnWkuHeMxOi7cVXZz5NUccL0hlLXBw0LSCPMahW6ynw6rhHVwttbcDK4f7qDcQ8Guhu+K7o/pH3rtHmi8PBxlxNaLg4X4kjqaaOQntWAcO5w3C678VZy1VL9HVc4PfFrYjMB481YLYHnkV5+SKjKjpBtokTsXFtgtOXEQRYu0XPZhch5L3ZgTyoL6syNc1YnEmrYj4cPNbMfDg5pY6HLOJ9wWJxB3ILvMwFgXuzCmDklm9URn4RIeS+iOU96lbaNo5L0EI7lhtIibcNlPeufj+F1DYiYgS5T4BCENPznU8MYhUutNdov3lWFwlgDqWEMvc81YFRh7Xclq/ACFtmUeFDiJGhXJ6QeFIaylkflAmjaXMcNDprY94XZfT+CgnHHHElOHQxxuJcCL2NtUV3gOqyczoMxbLNNTk6PbnA8W6H6Fc6oboiwOoNe2csIjAdmJ09IK+VfJXbBMP0hERcywiIgCIiAIiIAiIgCIiAIqz4u6RK2Gd8VPTsyMdlD3dsvsNbDM3Lr57LiN6Ra54cXwv0Fzla8NtcDXKPHvXVcMmr/ANo5PminRc6L8+Ynx9UDTKI3Gzg4HWwvvqfeCtWi6SKxkjS2d5N9nuJYb6dppJv7V0j/AE0mQ+dLw/RhF1GuJOAqest1jbEcxoVCME6VHNjcJ5jJI5183VBoaLAZWZdCNL3I5r2qekRoGZssjue7gP8ACbXHfsofDNPRX1oslOFcDx0rS2MaHv1XvLhQsQRoRZRbhLjupqbxl7QXAyZy3MWMFhlY2wDnXI1dcDXdTnEMdhhyNkdeR7bhotc2GpPIC6icHF0yozUlZTfDrBT4qWbDO5vqOoV4UlO2yrbFcLhnlMzhkfqczSWW8b87Bc7CsWdS1D3xTyOaALxPd1geSCcxJN2NGmgF9Nwrac6rxEKahdlxhg7llZeEtW1kfWPIa0C5JNgFHzxc79Ro1O7je3K/jtdcqOrkkSdFF5OOGMY7OG9ZplYCTe9r65dLXB9alCNNBST0EXDl4sjDntaxxMbi12wFwSDbXbQo3iuOzi5paGgm9wb25DxKUx2R3EWvXVoiifK4EtY0vIGpIaLm3sXDoeOYphdjH6GxzZR69Cbjf2FKdWHJLDJIi41NxOxzmtLS3MbXJbYHlc35nTzIXWlkytJtewJt5DZYammZooZh/SAZrgRNaRyL792bkNrj2hb0fF+vaa0NzanNs3m43HLfyBVOLWCVOLJGWBadVg0UnpMB8wvDHuIo6WJsrg5zHODQWWPpAkOJv6PZ38QuG3pGjc7K1obtYveBfMbAC3fy71nV7NcksEppKFkYswADwWwuBScVgutI3L4gk+0WuufxP0iR0vVFjOubIH3c11snVloIc2179rblZKY7Il6KuXdLLS3MBEGnS+Ykgnw018NF0aHpBa93pxPH6oOV3qudfMCy1wa2SuSLJqihPFfHT44GupcvWl4DhINMtje1juXZQPWod/zaqB6bgxw5FjSD5OstUGw+RIudFUtB0qh9iZnA8+yC312bf6LKSU3SdBbtuYfFrgL+orOkvgLkiTZFzME4kgq2kwSB1rZm7Obfa7Tr69l01jTWGWmnlBERYaERfCUBT/GMxbUz6kds9wHLmSNfBaGG17jTVlzq2nuNuczBe402NlB+OOKWVlXLJHnyF5LA+ws0taD2RscwJvcro8F1ealrxr2aVu/z0QVenn6Zs4mLzkkE66LZ4HkDq6JrgCDmBBFweydwVyq2S4B8/etvgeUNr4STYZje+nxSvVKbUEiFFW2W3NhEN9Y49eXVx/8AquJxrSxxMi6uNjM8UhORrW3s8jWw12Uel44ldPH/ACkZY+xLQLZAb2a51/SGlzsuvxdW9ZT0bwQczJxpqNJNVyUm2jetHzgCqyzu+ad9Zil2M8HR1Ms07nkHM295GtaAI4x8ZpsPXa6rDAsTMLy4C5yka7a21PsVhcQYc+sjp4y94Y+TPI1gsXkUkLhrY2+PYWNy4ADVVycjjLsjIxTVM96TozY7XrH2B+K+J1j3EGPRRNlMGzFrbkuaznckuaLX8dfpUn4Ue6mxJtNA95pnsc6VsmVxa9pLGjMN7uAANgTruAo22S1VF8mD3NWw5ZSu2ZLjS0WZx5h0k8MELZOraczpLjMCGMFgbEEAF19+Sg0PD0wIa2pdvb0iedv7Y371JumDFzT0UbgL9YHRHbTOwa6+LQqKoa93WQ23Y9trhu+cEEn2exc4criqx/g6z4+zssvFcEfTSxdZJnJOYaFvpZwSbkkns/QrvCqXjyozvpn/AK0bHabamXZWzGdB5BOSTkk2OJU3RUdRw1UOklnE7W55ZNs40614aHAaG2uuq+DhiqlaT8IacoJ1D7XAve1rFSmekMkFmsa49ZN6TiP66TaxHvXzCMPdGJMzGtu11rOcf6q3N7u63LQAp9aSdV9l+Dk4LtX5JVXNvTPB1vEQfHs6qoMO4HmdnkjkIDHOa3KZGvsLEg5B2hc3Fyrfqf0Z3zR+quHwrXsip5S9wAbK4nv2Zy/7h7VMJuJ3nFSeSGN4JqZDldLJb9rrS3Q6c9VZGEMeKNge7O8RWLrWuQLXXC4L4zZVvkYaiOR7XdlrQGuDdLk2cQ4ZnWuPZteRYb+jN+QftSfI5GQgolWR8GvnnkdFJkDbOsA+4c/NchzCCBpst1vBlU7sukksdDdr+e97SX/+rfkrZIKWuliF5I4o3DcWsZA4i3MNzKKYXidfHSip+FuEtszYXNcQ8ZgC0m9g4kj4tszgMwJVfVccYI+mnkmOJ0To8MbFI/rDHOW3ItYWfZtiSdAbalVlDgokq2Rte5nXODNswtrpl0vfzVs8QyZqN7tr1F7d123t9KrbDHWxOk+eCxSezZJaJnD0dSRjK18hbbZpMY32sZD57Li8W8JCkjjf2g5znAtOQja9+yLk6D2qfYp0iUkEssT3OzwW6wBu12hwtcjNoRtdcfpZd/IQkf2jvqrfqyeA+KKyUliMbS43HsNj+PNSXo94VbWdbne8CINIDcpHaO/aBsdOSjWJHtKcdEVYI21zjsyFrzbezXEm3qTs46FJrJIKfo7guM2Zw59sX9WVjVAuKaRsU8sbB2GusATm5Dv3VgcO8exVL2hrXhr9GuNrF2/VnKTZ2UOdY8m+IvBePdKyf5f/AIha+SUtsmMEtHM4aw5k1XBG5oyuka0gEt3PeDcKwq6gooC/PHkax2Uue45Se8OfJqDe224KgXBrvy6l+fZ9YLt9LOD1MrrxZpIw+zo2glxeSbPygdoWt5Ke8o6ZTgpPJZ/AclM8OkpmsDSMpc3Kcxaf1hvrdS5Vz0JUb4qHLI1zHAvu1wIIu82uCrGXNtvLO0VSoIiLCgvj9ivq+O2QH4vI1Kl3BB/JMT/urf40aiLhqfMqW8EfomJ/3Vv8eNUQ9EelPYHr9614Nz8l31SvaY9kev3rCijuXeDHn/KfvXaf6Uc47ZnTVAEbm27eZpDsxuBqC0DY7hTKvf8Azbh/nUg/4mHXx1UOo5JOqkDReMlheQ29iD2Lut2bm/nspXVOvhdCddJqkfwjp4LkipHKo36q1sSxowYcMsQmklMTI2kE2PwSFznm3IAeA71UVJJqrlw+IGkZK5zQ2JkZcHODGkOpIG3LiCAQbEaHUDdVy+kxOX0bYk0TRRTh8VS452tIDGPYWkNytsLEa23BF9iLKOvk/KY/kxfYphwREyorWVZOfKHRRlty0E3JBc7XQGzRYWAvz0gs01qpnlGPYVkPTJE/6c23w6nP71v0xnw/H0KkKPSRp/aZ9BHgrx6bNcKgP7yP6Y3eIVGw+kPMd/3+ClHVlucXv7FIf3TfodN4D3K46c9hvyR7lS/GT7Q0Z/de58nie/vVy0DrxRnvY36oVS0iePbI9SPDYHO7nz+O00mwWVPVtljL2Bwa5j9HAtcLNcCHNdqDcFRPjTEZYaCQxmzuvcL2DrXqZQbAtsTtvf7Vo9FOLzTQztlkLxGQ1ma1wHRSOLb6aXF7a219UCi0pP0Y/Nf+Cg9TrhtaL8pOf7uE7ZvsU2kf+SE/ub/5FCs2bD63XlJp/wDlFyzfYnhstkA6GRbFB8w/60KvXC/0dvyXe8qjOh0/zo3b8w/3xK8sOP5OPJ3vcpWiiKUFW2KKte4gNbTtJJ2/rrfTZQ7hniijkLYqmQiKNzHMADhG9wsRmZa7bEDu28FJ6SibU09dGTYOgZra9rGU3t6lycNwBr4I6aHt5skcuUNsGAhxc53IjtOF25sxuDyWzOcSVcS/os395+wfeqspX/zlS/PN5X5jkrP4mAbRT9zagD6oVU0sl8Qpfnm/WC6LRktnh0mVhZiVaWm3WPEbr3ALRDEQPaFrVfSHPVNjZL2rHXtuI7r2d5nYrPpTbbEKnf8APD9r+ojUSoXas+USL+r0fYpL2dfET2lK+jV9o8R3/RD77faopXHtKUdHQ7OIDTWlPO3xx7VTI8IHTYg+INyutazgNSMwaQDbbmeXNbJxd8rxmtqLnTLrYbC+y5vxR8ke76V6UnpDy8+7n9ilHRolnCH6bSfPx/XC7nTHPUNu1otAXgve3fPc5Wk3uBbXxUf4Tf8AltJ8/H9cKU9LXEU1O7q42lhe/MZRyyn0Gm1r8/JJELZLOgr+jx8p/wDEcrKVddCdY+WhD5Hue8ufdzjcmzzbVWKpOqCIiGhfHL6vOWUAaoD8dCazJG3OrgbWFja+pO+l9PNSngIfk2Jf3Zv8eNR2uweSF0glb1b43AFjiM3b1BFt9Le0KW8BYa8UeISFtmupmhp7/wCVjOg7vFWnTTOb0yJYkBfRYYU273fNv9y98VjsQmBUjnPJbsGuzWF9MpuO4Ltyy7OznBUqPGgqmtilYQ8uflykPytGU3Odvx99O7dSiQXwilPdVVA9rISopQVGVkjera7OG3cW3LLOBu0/FJ2PfspjCy+Dw+FXKPbEw/YuUXTyXLRFqd+qtqHCRWUFPEXkMc6Mua3TOWUsWVpcdBqD5m226q3DaIyPDRzO/d96tQ1slJhpjgYJZHyiNgcAQLRNJkd5Bvlqt5NsxaMeEqMwYlBDTuf1AaXTAvzDO3MxrtNLEkgA3PZdy2gOJzZagkfF+xzlP+j7EzFPDDVRPZUzOEkZto9hBAuBsAAdeVtQN1AsZpS6rLW7uJA9b3LIaZjLO6WnF2CU7juXQH1mJ3h48lRrCL//ADx8Px7Fb3SJiGbCWxXv1ZiF+/I0tvuqiHr28f2vH8e1SdGWdx2+1PREf2b/AKJD4Dv7ldWDOvTwnvijP+QKlOO23o6LnpKOf647ye/vVk4ZxDkhjYd2RsafNrQD9IVS0iYbZFukBn5BNptO7l/1cnPL9p+/m9Dv5uq1+Mz+DNpv+Lbd3Q43kzYbM79aS+3fVPO9h39/3rndD3o1XLtRfSyUeH2+tR6C1Kp1qBx/6Yn/AElCMIlzYXVm/KX+FH4/YujV8S3pHM74C32x2XJ4bN8KqvKT+G3x+xPDZbIf0P8A9Jt/u8vui/H3q8aH9HPlJ9Zyo7og/pJvL8nl8BtF+N1Z0nEJja+PudK3/UepWiiP8NzvdS1xYLv6lgb6+sF/YSo1g9NXQw/CG1MjZpI2ERhvpEEWjcCRbRzRmtbM63O6kvAlYIqate7QNiF/UJNB43IC5vD3GsD3t68Tup2Ojc13Vlsee9g6QBxbYOsAfaFUr8OaJVxg4/8ADqkusHdewm2wJMV7esqo8Lfetpr2/PM329Ibqz+O6x3UVMbRmBla427gInEjv0F1WOEx/ldO4HTroyCPlDZVHQkZdKQ/nCptb86zY2/qG8/V7VD6P4vfmPidh6Xcpn0sj+cai/68fpD9w3l6lDKP4o/a2Fhy7/jLCvDp1TtfWpd0ajWu8aU8r/GaovU0ma9r6HUHRzT3OG4KlvRlCc1XpvSu525jdUyCs3egNvRG/kNltwQs6trusvIXFpjDS0Boa05ydiSSRp3E81ru9Ab+iPwV9gaczQeY0vqbaWt3BSdCS8Jn8tpfn4/rhTHpZ4lbDmh6tr5JHh4EjQ5ga07kE6m6ivB8Fq2mvynZ9YKYcW4nST1b6WqaSDK20gGUR7XzP5DW5ItokkR6SfoUqjJQhxaxpJfpGwRtHbds1ugViKM8D4FDSRZIDeIjM2zi8do3uHEm4N1JlJ1joIiIaFy8RoXu9ErqIgKT4o4DrnVL5WQQTNcbi4AeNLWddwvz1X3CMKxENfD8ADRIzJcvsxoBBF7uItptdXUWoArU68ObgmVlhvQ61/brHCR/JjOyxo7u926zxfhJlNE/q4+wGklrG3JsNRbmSFZa+FoKxybdspRSVI/LzWU4e8B0kUchOZrYiy7S8OEbrE3a22ml/HQKWQSx1VNFSUjDJI2Uua0Nc1rQW2LnucBYcyVeLqZp3aD6l9jga30WgeQA9yrtH4+//COj+SrKDouFKwG+Z/N3id7eCz+ENj7BN3Mfmy30OZgFndoEd4I1vZWjJEHCxUbxPo3oaiQySwhzyACczmmw2vlIUYf6i2nWCJcL08bqyOpfdzmBwaA3K1hf6RJLi5xtZo8B3rg0PCj56qaUC7WvcxvnmcXW8rge1T89EWHXuInDykf96lNDhkcMbY42BrGCwA5AKn1SqJMYu8lR8W8NyvpHRtALyW2BIaNNdzoNAVWTeGajrTH1fbA2uy2ouO16J3HP3L9M8Q8MNqoizrHwm4IfGbOBB924UWZ0USNN24lUj8fKSNesSu8HLxfh4vZQRCxLHSF2gGt2vOgHh9C6FRgkjBfVSLhrg00zy+SplqXZS1vWbMBILiBc6nKNe5SCemDhYhZL9jYKlkgjsHZPh/VvsCQ7XRpu17nN1+VqtPo/wBlKx35wvmJLy8gW6vMGjsnY3cb3N9PBbuI8B1rnu6usYIi4uax8THZc2pFyw33K8abgLEGnStjaDoS2Fl7f4B71ajH+5ff8EPt8fwcqswuTqmkX9Ae4LtdHFC11BLHNYXe5hubaFob391lNosOaI2sOuVobc7mwtc+OiiWK8FVXWONLUsjjfYlj42u7Q0uCWnkB7FCziy5X8HI4C4Uip6mWYueXjNEztDKY32Je0gku0aBra2unNbOK4E+TrHN5ySH/AFHL7FwLiI2rYm/JiaPZ2AprhGGmGFkb3mVwBzPIAzEkkmw21K2SS0/5MhfqK64Lo2tiroqghocANSBoc3fz1WdJhUYijpo3AizYnHrAGZLtzg63Ogf2eZffcBSLibgE1L88NTJTEizwwXa6xuCRcai5XLpuiyZm2IzgncgWv/nTrGW2Y1JPCOliGAdf1uX0S+wt3BjAqzHDMlLWsa8fyedr2HbUPGYDxtr6j4q7MAwf4NCIzI+U3JL5DdxJ9w2FvBY45w9FVRljwQd2vabOaeTmnkQs0ymrRSHSlhL5MQlLGnI9rHNeLuBLIrObzN7gLnYR0X1UnVOY6ItLge057SNMxGXJodCNyrTqOibP6VdVH/u/3XQ4d6NoqSUS9dNK5t8vWPu0ZgQTYbmxI171T6/JKUiB8Z9GswvNSi7v1edu5pO4/ZK9ejljTJLcamFzHC2odcXBG41urlyBcHGeBaSpdnkjs/m6NxjcR3OLdx5rIvxlSjeUfnw8FSMcGTWbZwBcHMADbkOd2nAkgbCxvdSfC+hptQxz4asOaLtADGuGYAHtkPIvqNlZ8XRVho3pg4/tOe73uUiw3CoqeMRwxtjYLnK0AC53PmjrwyKfpQ2G4U/DquFlUCzJI0tkP5twBGzzp6ivLjvDoKmre9lXCA9wJuS61m5fiXvsv0DWYfHM0slY17Tu17Q4ewrVh4apWejTwjyjZ9y1SXpjg7wRboqfA2DqKeQydW0F7rPy5375S5o0JabDkp2sIoWtFmtDR3AAD6FmodXg6RVIIiLDQiIgCIiAIiIAiIgCIiAIi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11" y="4498419"/>
            <a:ext cx="993747" cy="59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6155367" y="5099991"/>
            <a:ext cx="9509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/>
              <a:t>고가형</a:t>
            </a:r>
            <a:r>
              <a:rPr lang="ko-KR" altLang="en-US" sz="900" dirty="0" smtClean="0"/>
              <a:t> 산업용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제어통합장치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DAQ</a:t>
            </a:r>
            <a:r>
              <a:rPr lang="ko-KR" altLang="en-US" sz="900" dirty="0" smtClean="0"/>
              <a:t>시스템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및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소프트웨어 </a:t>
            </a:r>
            <a:endParaRPr lang="ko-KR" altLang="en-US" sz="9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115465" y="3404418"/>
            <a:ext cx="77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저가 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Flow-Cell</a:t>
            </a:r>
          </a:p>
        </p:txBody>
      </p:sp>
      <p:sp>
        <p:nvSpPr>
          <p:cNvPr id="7173" name="TextBox 7172"/>
          <p:cNvSpPr txBox="1"/>
          <p:nvPr/>
        </p:nvSpPr>
        <p:spPr>
          <a:xfrm>
            <a:off x="7264336" y="28208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시료분석장비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7264336" y="8177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고급의료장비</a:t>
            </a:r>
            <a:endParaRPr lang="ko-KR" alt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225523" y="44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자동화시스템</a:t>
            </a:r>
            <a:endParaRPr lang="ko-KR" altLang="en-US" dirty="0"/>
          </a:p>
        </p:txBody>
      </p:sp>
      <p:pic>
        <p:nvPicPr>
          <p:cNvPr id="1046" name="Picture 22" descr="http://cfile30.uf.tistory.com/image/19493D4C4F29E8EC321487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42" y="4849444"/>
            <a:ext cx="1217754" cy="11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6" name="자유형 7175"/>
          <p:cNvSpPr/>
          <p:nvPr/>
        </p:nvSpPr>
        <p:spPr>
          <a:xfrm>
            <a:off x="5733288" y="4112890"/>
            <a:ext cx="2949604" cy="1163305"/>
          </a:xfrm>
          <a:custGeom>
            <a:avLst/>
            <a:gdLst>
              <a:gd name="connsiteX0" fmla="*/ 0 w 2949604"/>
              <a:gd name="connsiteY0" fmla="*/ 582653 h 811253"/>
              <a:gd name="connsiteX1" fmla="*/ 1124712 w 2949604"/>
              <a:gd name="connsiteY1" fmla="*/ 564365 h 811253"/>
              <a:gd name="connsiteX2" fmla="*/ 2121408 w 2949604"/>
              <a:gd name="connsiteY2" fmla="*/ 15725 h 811253"/>
              <a:gd name="connsiteX3" fmla="*/ 2871216 w 2949604"/>
              <a:gd name="connsiteY3" fmla="*/ 207749 h 811253"/>
              <a:gd name="connsiteX4" fmla="*/ 2889504 w 2949604"/>
              <a:gd name="connsiteY4" fmla="*/ 811253 h 81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604" h="811253">
                <a:moveTo>
                  <a:pt x="0" y="582653"/>
                </a:moveTo>
                <a:cubicBezTo>
                  <a:pt x="385572" y="620753"/>
                  <a:pt x="771144" y="658853"/>
                  <a:pt x="1124712" y="564365"/>
                </a:cubicBezTo>
                <a:cubicBezTo>
                  <a:pt x="1478280" y="469877"/>
                  <a:pt x="1830324" y="75161"/>
                  <a:pt x="2121408" y="15725"/>
                </a:cubicBezTo>
                <a:cubicBezTo>
                  <a:pt x="2412492" y="-43711"/>
                  <a:pt x="2743200" y="75161"/>
                  <a:pt x="2871216" y="207749"/>
                </a:cubicBezTo>
                <a:cubicBezTo>
                  <a:pt x="2999232" y="340337"/>
                  <a:pt x="2944368" y="575795"/>
                  <a:pt x="2889504" y="811253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/>
          <p:cNvSpPr txBox="1"/>
          <p:nvPr/>
        </p:nvSpPr>
        <p:spPr>
          <a:xfrm>
            <a:off x="7225044" y="4821193"/>
            <a:ext cx="145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-</a:t>
            </a:r>
            <a:r>
              <a:rPr lang="ko-KR" altLang="en-US" sz="900" dirty="0" smtClean="0"/>
              <a:t>도금설비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공정설비</a:t>
            </a:r>
            <a:r>
              <a:rPr lang="en-US" altLang="ko-KR" sz="900" dirty="0" smtClean="0"/>
              <a:t>, </a:t>
            </a:r>
            <a:endParaRPr lang="en-US" altLang="ko-KR" sz="900" dirty="0"/>
          </a:p>
          <a:p>
            <a:r>
              <a:rPr lang="en-US" altLang="ko-KR" sz="900" dirty="0" smtClean="0"/>
              <a:t>-</a:t>
            </a:r>
            <a:r>
              <a:rPr lang="ko-KR" altLang="en-US" sz="900" dirty="0" smtClean="0"/>
              <a:t>대형분석설비</a:t>
            </a:r>
            <a:endParaRPr lang="en-US" altLang="ko-KR" sz="900" dirty="0" smtClean="0"/>
          </a:p>
        </p:txBody>
      </p:sp>
      <p:sp>
        <p:nvSpPr>
          <p:cNvPr id="162" name="TextBox 161"/>
          <p:cNvSpPr txBox="1"/>
          <p:nvPr/>
        </p:nvSpPr>
        <p:spPr>
          <a:xfrm>
            <a:off x="1110801" y="6087125"/>
            <a:ext cx="415498" cy="2616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/>
              <a:t>3</a:t>
            </a:r>
            <a:r>
              <a:rPr lang="ko-KR" altLang="en-US" sz="1050" dirty="0" smtClean="0"/>
              <a:t>억</a:t>
            </a:r>
            <a:endParaRPr lang="ko-KR" altLang="en-US" sz="1050" dirty="0"/>
          </a:p>
        </p:txBody>
      </p:sp>
      <p:pic>
        <p:nvPicPr>
          <p:cNvPr id="2050" name="Picture 2" descr="http://www.nowplasma.com/img/pro/pro_1.jp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52" y="4075840"/>
            <a:ext cx="819552" cy="61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009172" y="4689634"/>
            <a:ext cx="1210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/>
              <a:t>플라즈마표면처리</a:t>
            </a:r>
            <a:endParaRPr lang="en-US" altLang="ko-KR" sz="1000" dirty="0" smtClean="0"/>
          </a:p>
        </p:txBody>
      </p:sp>
      <p:pic>
        <p:nvPicPr>
          <p:cNvPr id="148" name="Picture 4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03" y="1538144"/>
            <a:ext cx="468941" cy="57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9" name="TextBox 148"/>
          <p:cNvSpPr txBox="1"/>
          <p:nvPr/>
        </p:nvSpPr>
        <p:spPr>
          <a:xfrm>
            <a:off x="5063208" y="1327622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가정용 </a:t>
            </a:r>
            <a:r>
              <a:rPr lang="en-US" altLang="ko-KR" sz="1100" dirty="0" smtClean="0"/>
              <a:t>SPO2</a:t>
            </a:r>
            <a:endParaRPr lang="ko-KR" altLang="en-US" sz="1100" dirty="0"/>
          </a:p>
        </p:txBody>
      </p:sp>
      <p:pic>
        <p:nvPicPr>
          <p:cNvPr id="150" name="Picture 4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24" y="2194907"/>
            <a:ext cx="468941" cy="57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7" descr="http://img.alibaba.com/photo/116317374/Manual_Defibrillator_CU_HD1_Pacer_SpO2_NIBP_12_LEAD_ECG.jp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48" y="1153556"/>
            <a:ext cx="716620" cy="71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1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08" y="1847459"/>
            <a:ext cx="513231" cy="51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8" descr="http://www.mortonmedical.co.uk/images/ri_vital_NIBP,_SpO2_Adult,_Velcro_cuff_Adult,_ri_thermo___without_stand.jp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97800" l="0" r="94410">
                        <a14:foregroundMark x1="36853" y1="5600" x2="76398" y2="10600"/>
                        <a14:foregroundMark x1="88406" y1="67800" x2="89234" y2="82800"/>
                        <a14:foregroundMark x1="28986" y1="7200" x2="34161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15" y="1589232"/>
            <a:ext cx="1026220" cy="10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7617687" y="1157956"/>
            <a:ext cx="1174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심전도모니터</a:t>
            </a:r>
            <a:endParaRPr lang="en-US" altLang="ko-KR" sz="1000" dirty="0" smtClean="0"/>
          </a:p>
          <a:p>
            <a:pPr algn="r"/>
            <a:r>
              <a:rPr lang="en-US" altLang="ko-KR" sz="1000" dirty="0" smtClean="0"/>
              <a:t>SPO2,</a:t>
            </a:r>
            <a:r>
              <a:rPr lang="ko-KR" altLang="en-US" sz="1000" dirty="0" smtClean="0"/>
              <a:t> 맥박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온도 제품고급화</a:t>
            </a:r>
            <a:endParaRPr lang="en-US" altLang="ko-KR" sz="1000" dirty="0" smtClean="0"/>
          </a:p>
        </p:txBody>
      </p:sp>
      <p:pic>
        <p:nvPicPr>
          <p:cNvPr id="159" name="Picture 2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64" y="5110355"/>
            <a:ext cx="252070" cy="2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자유형 159"/>
          <p:cNvSpPr/>
          <p:nvPr/>
        </p:nvSpPr>
        <p:spPr>
          <a:xfrm>
            <a:off x="3455946" y="3959818"/>
            <a:ext cx="2982538" cy="1122320"/>
          </a:xfrm>
          <a:custGeom>
            <a:avLst/>
            <a:gdLst>
              <a:gd name="connsiteX0" fmla="*/ 0 w 2057400"/>
              <a:gd name="connsiteY0" fmla="*/ 715041 h 715041"/>
              <a:gd name="connsiteX1" fmla="*/ 1362075 w 2057400"/>
              <a:gd name="connsiteY1" fmla="*/ 114966 h 715041"/>
              <a:gd name="connsiteX2" fmla="*/ 2057400 w 2057400"/>
              <a:gd name="connsiteY2" fmla="*/ 666 h 71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715041">
                <a:moveTo>
                  <a:pt x="0" y="715041"/>
                </a:moveTo>
                <a:cubicBezTo>
                  <a:pt x="509587" y="474534"/>
                  <a:pt x="1019175" y="234028"/>
                  <a:pt x="1362075" y="114966"/>
                </a:cubicBezTo>
                <a:cubicBezTo>
                  <a:pt x="1704975" y="-4096"/>
                  <a:pt x="1881187" y="-1715"/>
                  <a:pt x="2057400" y="666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ostfiles14.naver.net/20100709_125/bloodlee_1278663988981XCUyY_jpg/p211_bloodlee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5256584" cy="35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2353" y="46738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초등학교 </a:t>
            </a:r>
            <a:r>
              <a:rPr lang="en-US" altLang="ko-KR" dirty="0" smtClean="0"/>
              <a:t>/</a:t>
            </a:r>
            <a:r>
              <a:rPr lang="ko-KR" altLang="en-US" dirty="0" smtClean="0"/>
              <a:t> 중학교 시절</a:t>
            </a:r>
            <a:endParaRPr lang="ko-KR" altLang="en-US" dirty="0"/>
          </a:p>
        </p:txBody>
      </p:sp>
      <p:pic>
        <p:nvPicPr>
          <p:cNvPr id="2050" name="Picture 2" descr="http://t3.gstatic.com/images?q=tbn:ANd9GcQK0L0Bt0GChT1OWMyo9QTOK7pETPr6xmxxchz-GoJkyGjwnZ5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6" y="1412776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2.gstatic.com/images?q=tbn:ANd9GcS3fSDZ-bRWbQl9DO5PVrWNI5R6-u9R-OQsvOVE9qs5dfjdUK2Y7qL5Pe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50912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fs6.tistory.com/image/19/tistory/2008/03/30/19/16/47ef6887e6b3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3" y="4208037"/>
            <a:ext cx="285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59950" y="572195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죽어라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9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6039" y="83671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고등학교 시절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45" y="2642717"/>
            <a:ext cx="5830315" cy="363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postfiles10.naver.net/data28/2008/1/7/41/3_hoonki9876.jp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7" y="1636288"/>
            <a:ext cx="3869209" cy="28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ds20.egloos.com/pds/201008/15/00/a0033100_4c67e35e737d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12" y="1365896"/>
            <a:ext cx="1825348" cy="13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3.gstatic.com/images?q=tbn:ANd9GcTR_ApyxwCWBc8Vk90P5ydguYPWtY75ThfMBFUBacmrzsESyoTt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4174307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69519" y="57219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끝장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9696" y="175913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끝판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4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124" y="6889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고등학교 시절</a:t>
            </a:r>
            <a:endParaRPr lang="ko-KR" altLang="en-US" dirty="0"/>
          </a:p>
        </p:txBody>
      </p:sp>
      <p:pic>
        <p:nvPicPr>
          <p:cNvPr id="5" name="Picture 2" descr="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96952"/>
            <a:ext cx="4762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file3.uf.tistory.com/image/160AAF264BB5AE2C0CF8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2" y="1637556"/>
            <a:ext cx="4103483" cy="33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11867" y="22443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끝장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8777" y="57312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끝판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0985" y="1674912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모든장르의</a:t>
            </a:r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게임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6872" y="65204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대학 시절</a:t>
            </a:r>
            <a:endParaRPr lang="ko-KR" altLang="en-US" dirty="0"/>
          </a:p>
        </p:txBody>
      </p:sp>
      <p:pic>
        <p:nvPicPr>
          <p:cNvPr id="4098" name="Picture 2" descr="http://cfile28.uf.tistory.com/image/1438B00B4C05B8141B7B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42862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ema-eda.com/images/products.orcad.tech.pcbedi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41" y="4077072"/>
            <a:ext cx="29051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pds4.egloos.com/pds/200707/13/95/d0043695_120722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52811"/>
            <a:ext cx="2905125" cy="187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ostfiles7.naver.net/20110222_246/song4201_1298313834127OiXau_JPEG/cplusplus.jp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3" y="4603106"/>
            <a:ext cx="1803793" cy="17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0.gstatic.com/images?q=tbn:ANd9GcTuTaMBHBno6NBDFjCl3cllbxlrKDjivZblWyrYic3DzOq4mcCd-V97Rzj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3" y="1340768"/>
            <a:ext cx="16383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18777" y="57312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끝판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964" y="35538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끝장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6296" y="3641557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죽어라 </a:t>
            </a:r>
            <a:endParaRPr lang="en-US" altLang="ko-KR" sz="2800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2800" dirty="0" err="1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니가죽나</a:t>
            </a:r>
            <a:endParaRPr lang="en-US" altLang="ko-KR" sz="2800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2800" dirty="0" err="1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내가죽</a:t>
            </a:r>
            <a:r>
              <a:rPr lang="ko-KR" altLang="en-US" sz="2800" dirty="0" err="1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나</a:t>
            </a:r>
            <a:endParaRPr lang="ko-KR" altLang="en-US" sz="2800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1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4591" y="70198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대학 시절</a:t>
            </a:r>
            <a:endParaRPr lang="ko-KR" altLang="en-US" dirty="0"/>
          </a:p>
        </p:txBody>
      </p:sp>
      <p:pic>
        <p:nvPicPr>
          <p:cNvPr id="2058" name="Picture 10" descr="http://121.143.152.67/main_images/%EB%8F%99%EC%98%81%EC%83%81_%EC%82%AC%EC%A7%84/%EC%84%B8%EA%B7%B8%EC%9B%A8%EC%9D%B4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4" y="218767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121.143.152.67/main_images/%EB%8F%99%EC%98%81%EC%83%81_%EC%82%AC%EC%A7%84/HRI%EB%8F%84%EA%B5%AC-%EC%9E%90%EC%9D%B4%EB%A1%9C-ZIGBEE.jp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67" y="2078134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121.143.152.67/main_images/%EB%8F%99%EC%98%81%EC%83%81_%EC%82%AC%EC%A7%84/%EC%8B%9C%EA%B0%81%EC%9E%A5%EC%95%A0%EC%9D%B8%20%EC%9C%A0%EB%8F%84%EB%A1%9C%EB%B4%87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94" y="2078134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121.143.152.67/main_images/%EB%8F%99%EC%98%81%EC%83%81_%EC%82%AC%EC%A7%84/RFID%EC%9C%84%EC%B9%98%EC%9D%B8%EC%8B%9D%EB%A1%9C%EB%B4%87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20" y="2078878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121.143.152.67/main_images/%EB%8F%99%EC%98%81%EC%83%81_%EC%82%AC%EC%A7%84/%ED%83%80%EC%9B%8C%ED%81%AC%EB%A0%88%EC%9D%B8%ED%9D%94%EB%93%A4%EB%A6%BC%EB%AA%A8%EB%8B%88%ED%84%B0%EC%9E%A5%EC%B9%98.jpg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0" y="3859310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121.143.152.67/main_images/%EB%8F%99%EC%98%81%EC%83%81_%EC%82%AC%EC%A7%84/%EC%9E%A5%EC%95%A0%EC%9D%B8.jpg">
            <a:hlinkClick r:id="rId12" action="ppaction://hlinkfil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67" y="3887884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121.143.152.67/main_images/%EB%8F%99%EC%98%81%EC%83%81_%EC%82%AC%EC%A7%84/%EC%A0%84%EB%8F%84%EC%B8%A1%EC%A0%95%EB%A1%9C%EB%B4%871%EC%B0%A8.jpg">
            <a:hlinkClick r:id="rId14" action="ppaction://hlinkfil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20" y="3896690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121.143.152.67/main_images/%EB%8F%99%EC%98%81%EC%83%81_%EC%82%AC%EC%A7%84/%EC%A0%84%EB%8F%84%EC%B8%A1%EC%A0%95%EB%A1%9C%EB%B4%872%EC%B0%A8.jpg">
            <a:hlinkClick r:id="rId16" action="ppaction://hlinkfile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20" y="3915740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6872" y="33265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대학 시절</a:t>
            </a:r>
            <a:endParaRPr lang="ko-KR" altLang="en-US" dirty="0"/>
          </a:p>
        </p:txBody>
      </p:sp>
      <p:pic>
        <p:nvPicPr>
          <p:cNvPr id="2050" name="Picture 2" descr="http://121.143.152.67/main_images/%EB%8F%99%EC%98%81%EC%83%81_%EC%82%AC%EC%A7%84/%EB%B2%BD%EB%A9%B4%EC%A3%BC%ED%96%89%EB%A1%9C%EB%B4%87.jp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64" y="1231231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21.143.152.67/main_images/%EB%8F%99%EC%98%81%EC%83%81_%EC%82%AC%EC%A7%84/%EB%B2%BD%EB%A9%B4%EC%A3%BC%ED%96%89%EB%A1%9C%EB%B4%872.jp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97" y="1340768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21.143.152.67/main_images/%EB%8F%99%EC%98%81%EC%83%81_%EC%82%AC%EC%A7%84/%EB%B2%BD%EB%A9%B4%EC%A3%BC%ED%96%89%EB%A1%9C%EB%B4%873.jpg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52" y="1383631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121.143.152.67/main_images/%EB%8F%99%EC%98%81%EC%83%81_%EC%82%AC%EC%A7%84/%EB%B2%BD%EB%A9%B4%EC%A3%BC%ED%96%89%EB%A1%9C%EB%B4%874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58" y="1383631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10436"/>
              </p:ext>
            </p:extLst>
          </p:nvPr>
        </p:nvGraphicFramePr>
        <p:xfrm>
          <a:off x="4367411" y="2950469"/>
          <a:ext cx="381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패키지" r:id="rId11" imgW="380880" imgH="466560" progId="Package">
                  <p:embed/>
                </p:oleObj>
              </mc:Choice>
              <mc:Fallback>
                <p:oleObj name="패키지" r:id="rId11" imgW="380880" imgH="466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67411" y="2950469"/>
                        <a:ext cx="3810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8" t="13811" r="23062" b="11041"/>
          <a:stretch/>
        </p:blipFill>
        <p:spPr bwMode="auto">
          <a:xfrm>
            <a:off x="3318520" y="2828355"/>
            <a:ext cx="27432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hlinkClick r:id="rId14" action="ppaction://hlinkfile"/>
          </p:cNvPr>
          <p:cNvSpPr/>
          <p:nvPr/>
        </p:nvSpPr>
        <p:spPr>
          <a:xfrm>
            <a:off x="1856639" y="3949068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속보</a:t>
            </a:r>
            <a:endParaRPr lang="ko-KR" altLang="en-US" dirty="0"/>
          </a:p>
        </p:txBody>
      </p:sp>
      <p:sp>
        <p:nvSpPr>
          <p:cNvPr id="21" name="직사각형 20">
            <a:hlinkClick r:id="rId15" action="ppaction://hlinkfile"/>
          </p:cNvPr>
          <p:cNvSpPr/>
          <p:nvPr/>
        </p:nvSpPr>
        <p:spPr>
          <a:xfrm>
            <a:off x="4053855" y="5416079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포복</a:t>
            </a:r>
            <a:endParaRPr lang="ko-KR" altLang="en-US" dirty="0"/>
          </a:p>
        </p:txBody>
      </p:sp>
      <p:sp>
        <p:nvSpPr>
          <p:cNvPr id="22" name="직사각형 21">
            <a:hlinkClick r:id="rId16" action="ppaction://hlinkfile"/>
          </p:cNvPr>
          <p:cNvSpPr/>
          <p:nvPr/>
        </p:nvSpPr>
        <p:spPr>
          <a:xfrm>
            <a:off x="6195461" y="3925454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평보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9067" y="65204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이동광 강사의 대학 시절</a:t>
            </a:r>
            <a:endParaRPr lang="ko-KR" altLang="en-US" dirty="0"/>
          </a:p>
        </p:txBody>
      </p:sp>
      <p:pic>
        <p:nvPicPr>
          <p:cNvPr id="1026" name="Picture 2" descr="http://121.143.152.67/main_images/%EB%8F%99%EC%98%81%EC%83%81_%EC%82%AC%EC%A7%84/%EB%8A%A5%EB%8F%99%ED%98%95%EB%B3%B4%ED%96%89%EB%8F%84%EC%9A%B0%EB%AF%B82002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190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1.143.152.67/main_images/%EB%8F%99%EC%98%81%EC%83%81_%EC%82%AC%EC%A7%84/%EB%8A%A5%EB%8F%99%ED%98%95%EB%B3%B4%ED%96%89%EB%8F%84%EC%9A%B0%EB%AF%B82005.jp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37792"/>
            <a:ext cx="1905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21.143.152.67/main_images/%EB%8F%99%EC%98%81%EC%83%81_%EC%82%AC%EC%A7%84/%EB%8A%A5%EB%8F%99%ED%98%95%EB%B3%B4%ED%96%89%EB%8F%84%EC%9A%B0%EB%AF%B82007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16" y="1599703"/>
            <a:ext cx="1905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121.143.152.67/main_images/%EB%8F%99%EC%98%81%EC%83%81_%EC%82%AC%EC%A7%84/%EB%8A%A5%EB%8F%99%ED%98%95%EB%B3%B4%ED%96%89%EB%8F%84%EC%9A%B0%EB%AF%B82008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56" y="1599702"/>
            <a:ext cx="1848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21.143.152.67/main_images/%EB%8F%99%EC%98%81%EC%83%81_%EC%82%AC%EC%A7%84/%EB%8A%A5%EB%8F%99%ED%98%95%EB%B3%B4%ED%96%89%EB%8F%84%EC%9A%B0%EB%AF%B82009.jpg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56" y="3568426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21.143.152.67/main_images/%EB%8F%99%EC%98%81%EC%83%81_%EC%82%AC%EC%A7%84/%EB%8A%A5%EB%8F%99%ED%98%95%EB%B3%B4%ED%96%89%EB%8F%84%EC%9A%B0%EB%AF%B82010.jpg">
            <a:hlinkClick r:id="rId12" action="ppaction://hlinkfil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385" y="3568426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21.143.152.67/main_images/%EB%8F%99%EC%98%81%EC%83%81_%EC%82%AC%EC%A7%84/%EC%B2%AD-%EB%B3%B4%ED%96%89%EB%B3%B4%EC%A1%B0%EA%B8%B0.jpg">
            <a:hlinkClick r:id="rId14" action="ppaction://hlinkfil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568426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43536640" descr="EMB00000e707a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1" y="411113"/>
            <a:ext cx="1610638" cy="231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42477376" descr="EMB00000e707ae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07" y="411113"/>
            <a:ext cx="1566168" cy="22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42426984" descr="EMB00000e707ae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50" y="411113"/>
            <a:ext cx="3168352" cy="202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141797296" descr="EMB00000e707a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5"/>
            <a:ext cx="1404739" cy="27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142477376" descr="EMB00000e707af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45" y="5127499"/>
            <a:ext cx="793750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143271424" descr="EMB00000e707af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14" y="5157192"/>
            <a:ext cx="1808162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143621760" descr="EMB00000e707af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11746"/>
          <a:stretch>
            <a:fillRect/>
          </a:stretch>
        </p:blipFill>
        <p:spPr bwMode="auto">
          <a:xfrm>
            <a:off x="6590785" y="5169168"/>
            <a:ext cx="1827212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_x143536640" descr="EMB00000e707af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556" y="2241098"/>
            <a:ext cx="1529823" cy="241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_x142477376" descr="EMB00000e707af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87" y="2613192"/>
            <a:ext cx="2512684" cy="1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_x143584440" descr="EMB00000e707b0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r="4987"/>
          <a:stretch>
            <a:fillRect/>
          </a:stretch>
        </p:blipFill>
        <p:spPr bwMode="auto">
          <a:xfrm>
            <a:off x="2301110" y="2825906"/>
            <a:ext cx="2164170" cy="18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66</TotalTime>
  <Words>386</Words>
  <Application>Microsoft Office PowerPoint</Application>
  <PresentationFormat>화면 슬라이드 쇼(4:3)</PresentationFormat>
  <Paragraphs>148</Paragraphs>
  <Slides>11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광장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회사현황</vt:lpstr>
      <vt:lpstr>HTNC 제품군 발전방향 로드맵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beginner</cp:lastModifiedBy>
  <cp:revision>21</cp:revision>
  <dcterms:created xsi:type="dcterms:W3CDTF">2012-01-03T14:36:46Z</dcterms:created>
  <dcterms:modified xsi:type="dcterms:W3CDTF">2017-01-23T01:51:55Z</dcterms:modified>
</cp:coreProperties>
</file>